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7" r:id="rId4"/>
    <p:sldId id="275" r:id="rId5"/>
    <p:sldId id="276" r:id="rId6"/>
    <p:sldId id="272" r:id="rId7"/>
    <p:sldId id="279" r:id="rId8"/>
    <p:sldId id="278" r:id="rId9"/>
    <p:sldId id="280" r:id="rId10"/>
    <p:sldId id="282" r:id="rId11"/>
    <p:sldId id="281" r:id="rId12"/>
    <p:sldId id="283" r:id="rId13"/>
    <p:sldId id="284" r:id="rId14"/>
    <p:sldId id="266" r:id="rId15"/>
    <p:sldId id="265" r:id="rId16"/>
    <p:sldId id="262" r:id="rId17"/>
    <p:sldId id="26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FD74-4A81-456A-8D06-9F74026EDD24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D8C7-719B-4FFA-AE7A-993F8D92B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40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D8C7-719B-4FFA-AE7A-993F8D92B1F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9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D8C7-719B-4FFA-AE7A-993F8D92B1F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9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07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7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3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06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2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1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8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848"/>
            <a:ext cx="9144000" cy="61211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21677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Bezpieczny portfel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46580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643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/>
          </a:p>
          <a:p>
            <a:pPr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  <a:r>
              <a:rPr lang="pl-PL" sz="2400" dirty="0" smtClean="0">
                <a:ea typeface="Calibri"/>
                <a:cs typeface="Times New Roman"/>
              </a:rPr>
              <a:t>5</a:t>
            </a:r>
            <a:r>
              <a:rPr lang="pl-PL" sz="2400" dirty="0">
                <a:ea typeface="Calibri"/>
                <a:cs typeface="Times New Roman"/>
              </a:rPr>
              <a:t>.   Od wielu miesięcy płacisz przelewem za energię elektryczną. Dostajesz jednak monit od dystrybutora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z </a:t>
            </a:r>
            <a:r>
              <a:rPr lang="pl-PL" sz="2400" dirty="0">
                <a:ea typeface="Calibri"/>
                <a:cs typeface="Times New Roman"/>
              </a:rPr>
              <a:t>informacją o zaległościach za ostatnie 6 miesięcy.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Wynika </a:t>
            </a:r>
            <a:r>
              <a:rPr lang="pl-PL" sz="2400" dirty="0">
                <a:ea typeface="Calibri"/>
                <a:cs typeface="Times New Roman"/>
              </a:rPr>
              <a:t>z tego, że: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z pewnością dystrybutor ma bałagan w </a:t>
            </a:r>
            <a:r>
              <a:rPr lang="pl-PL" sz="2400" dirty="0" smtClean="0">
                <a:ea typeface="Calibri"/>
                <a:cs typeface="Times New Roman"/>
              </a:rPr>
              <a:t>księgowości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na pewno winien jest twój bank, który zapodział gdzieś twoje </a:t>
            </a:r>
            <a:r>
              <a:rPr lang="pl-PL" sz="2400" dirty="0" smtClean="0">
                <a:ea typeface="Calibri"/>
                <a:cs typeface="Times New Roman"/>
              </a:rPr>
              <a:t>przelewy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c)   masz w swoim komputerze wirusa, który podczas wykonywania przelewu podmienia numer rachunku </a:t>
            </a: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na </a:t>
            </a: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rachunek </a:t>
            </a:r>
            <a:r>
              <a:rPr lang="pl-PL" sz="2400" dirty="0" err="1" smtClean="0">
                <a:solidFill>
                  <a:srgbClr val="FF0000"/>
                </a:solidFill>
                <a:ea typeface="Calibri"/>
                <a:cs typeface="Times New Roman"/>
              </a:rPr>
              <a:t>cyberprzestępcy</a:t>
            </a:r>
            <a:endParaRPr lang="pl-PL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d)</a:t>
            </a:r>
            <a:r>
              <a:rPr lang="pl-PL" sz="2400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pl-PL" sz="2400" dirty="0" smtClean="0">
                <a:ea typeface="Calibri"/>
                <a:cs typeface="Times New Roman"/>
              </a:rPr>
              <a:t>więcej </a:t>
            </a:r>
            <a:r>
              <a:rPr lang="pl-PL" sz="2400" dirty="0">
                <a:ea typeface="Calibri"/>
                <a:cs typeface="Times New Roman"/>
              </a:rPr>
              <a:t>niż jedna odpowiedź jest prawidłowa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637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/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6.   Które z poniższych sytuacji powinny wzbudzić Twoją czujność podczas wykonywania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przelewów: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wykonujesz przelew wklejając numer rachunku odbiorcy z notatnika, gdzie masz 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wpisane numery kont, na które często przelewasz </a:t>
            </a:r>
            <a:r>
              <a:rPr lang="pl-PL" sz="2400" dirty="0" smtClean="0">
                <a:ea typeface="Calibri"/>
                <a:cs typeface="Times New Roman"/>
              </a:rPr>
              <a:t>pieniądze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wykonujesz przelew przepisując numer rachunku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do </a:t>
            </a:r>
            <a:r>
              <a:rPr lang="pl-PL" sz="2400" dirty="0">
                <a:ea typeface="Calibri"/>
                <a:cs typeface="Times New Roman"/>
              </a:rPr>
              <a:t>formularza przelewu z </a:t>
            </a:r>
            <a:r>
              <a:rPr lang="pl-PL" sz="2400" dirty="0" smtClean="0">
                <a:ea typeface="Calibri"/>
                <a:cs typeface="Times New Roman"/>
              </a:rPr>
              <a:t>kartki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c)  obie </a:t>
            </a: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powyższe odpowiedzi są </a:t>
            </a: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poprawne</a:t>
            </a:r>
            <a:endParaRPr lang="pl-PL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d)  żadna </a:t>
            </a:r>
            <a:r>
              <a:rPr lang="pl-PL" sz="2400" dirty="0">
                <a:ea typeface="Calibri"/>
                <a:cs typeface="Times New Roman"/>
              </a:rPr>
              <a:t>z powyższych odpowiedzi nie jest </a:t>
            </a:r>
            <a:r>
              <a:rPr lang="pl-PL" sz="2400" dirty="0" smtClean="0">
                <a:ea typeface="Calibri"/>
                <a:cs typeface="Times New Roman"/>
              </a:rPr>
              <a:t>poprawna</a:t>
            </a:r>
            <a:endParaRPr lang="pl-PL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838842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</a:t>
            </a:r>
          </a:p>
          <a:p>
            <a:r>
              <a:rPr lang="pl-PL" sz="28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7.  Otrzymujesz e-maila od swojego banku z informacją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o </a:t>
            </a:r>
            <a:r>
              <a:rPr lang="pl-PL" sz="2400" dirty="0">
                <a:ea typeface="Calibri"/>
                <a:cs typeface="Times New Roman"/>
              </a:rPr>
              <a:t>potrzebie resetu hasła do bankowości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internetowej. Wiadomość zawiera błędy ortograficzne, ale nadawca maila zgadza się z </a:t>
            </a:r>
            <a:r>
              <a:rPr lang="pl-PL" sz="2400" dirty="0" smtClean="0">
                <a:ea typeface="Calibri"/>
                <a:cs typeface="Times New Roman"/>
              </a:rPr>
              <a:t>oficjalnym </a:t>
            </a:r>
            <a:r>
              <a:rPr lang="pl-PL" sz="2400" dirty="0">
                <a:ea typeface="Calibri"/>
                <a:cs typeface="Times New Roman"/>
              </a:rPr>
              <a:t>adresem e-mailowym banku, w treści wiadomości znajduje się także logo i nazwa banku. Dlaczego powinieneś przypuszczać, że jesteś potencjalną ofiarą </a:t>
            </a:r>
            <a:r>
              <a:rPr lang="pl-PL" sz="2400" dirty="0" err="1">
                <a:ea typeface="Calibri"/>
                <a:cs typeface="Times New Roman"/>
              </a:rPr>
              <a:t>phishingu</a:t>
            </a:r>
            <a:r>
              <a:rPr lang="pl-PL" sz="2400" dirty="0">
                <a:ea typeface="Calibri"/>
                <a:cs typeface="Times New Roman"/>
              </a:rPr>
              <a:t>?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z powodu błędów ortograficzne w treści maila.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z racji tego, że bank przysłał Ci mail – na ogół tego nie robi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c) dlatego, ze bank prosi w wiadomości e-mail o reset hasła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do </a:t>
            </a:r>
            <a:r>
              <a:rPr lang="pl-PL" sz="2400" dirty="0">
                <a:ea typeface="Calibri"/>
                <a:cs typeface="Times New Roman"/>
              </a:rPr>
              <a:t>bankowości internetowej.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d) </a:t>
            </a:r>
            <a:r>
              <a:rPr lang="pl-PL" sz="2400" u="sng" dirty="0">
                <a:solidFill>
                  <a:srgbClr val="FF0000"/>
                </a:solidFill>
                <a:ea typeface="Calibri"/>
                <a:cs typeface="Times New Roman"/>
              </a:rPr>
              <a:t>Więcej niż jedna odpowiedź jest prawidłowa</a:t>
            </a:r>
            <a:endParaRPr lang="pl-PL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83884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/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8.   Dlaczego nie powinieneś logować się do swojego konta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w </a:t>
            </a:r>
            <a:r>
              <a:rPr lang="pl-PL" sz="2400" dirty="0">
                <a:ea typeface="Calibri"/>
                <a:cs typeface="Times New Roman"/>
              </a:rPr>
              <a:t>banku na komputerach w </a:t>
            </a:r>
            <a:r>
              <a:rPr lang="pl-PL" sz="2400" dirty="0" smtClean="0">
                <a:ea typeface="Calibri"/>
                <a:cs typeface="Times New Roman"/>
              </a:rPr>
              <a:t>kafejkach </a:t>
            </a:r>
            <a:r>
              <a:rPr lang="pl-PL" sz="2400" dirty="0">
                <a:ea typeface="Calibri"/>
                <a:cs typeface="Times New Roman"/>
              </a:rPr>
              <a:t>internetowych, komputerach znajomych, innych niż Twój?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takie komputery mogą zawierać </a:t>
            </a:r>
            <a:r>
              <a:rPr lang="pl-PL" sz="2400" dirty="0" err="1">
                <a:ea typeface="Calibri"/>
                <a:cs typeface="Times New Roman"/>
              </a:rPr>
              <a:t>malware</a:t>
            </a:r>
            <a:r>
              <a:rPr lang="pl-PL" sz="2400" dirty="0">
                <a:ea typeface="Calibri"/>
                <a:cs typeface="Times New Roman"/>
              </a:rPr>
              <a:t>/konie </a:t>
            </a:r>
            <a:r>
              <a:rPr lang="pl-PL" sz="2400" dirty="0" smtClean="0">
                <a:ea typeface="Calibri"/>
                <a:cs typeface="Times New Roman"/>
              </a:rPr>
              <a:t>trojańskie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takie komputery mogą mieć zainstalowane </a:t>
            </a:r>
            <a:r>
              <a:rPr lang="pl-PL" sz="2400" dirty="0" err="1" smtClean="0">
                <a:ea typeface="Calibri"/>
                <a:cs typeface="Times New Roman"/>
              </a:rPr>
              <a:t>keyloggery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c)  takie komputery mogą łączyć się poprzez podatne na ataki </a:t>
            </a:r>
            <a:r>
              <a:rPr lang="pl-PL" sz="2400" dirty="0" smtClean="0">
                <a:ea typeface="Calibri"/>
                <a:cs typeface="Times New Roman"/>
              </a:rPr>
              <a:t>routery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d)  pakiety transmisji danych przesyłanych przez sieć podłączoną do takiego komputera 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mogą być przechwytywane przez </a:t>
            </a:r>
            <a:r>
              <a:rPr lang="pl-PL" sz="2400" dirty="0" err="1" smtClean="0">
                <a:ea typeface="Calibri"/>
                <a:cs typeface="Times New Roman"/>
              </a:rPr>
              <a:t>cyberprzestępcę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e)  wszystkie odpowiedzi powyższe są </a:t>
            </a: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poprawne</a:t>
            </a:r>
            <a:endParaRPr lang="pl-PL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54868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</a:t>
            </a:r>
            <a:r>
              <a:rPr lang="pl-PL" sz="2800" b="1" dirty="0"/>
              <a:t> </a:t>
            </a:r>
            <a:r>
              <a:rPr lang="pl-PL" sz="2800" b="1" dirty="0" smtClean="0"/>
              <a:t>Bezpieczny portfel</a:t>
            </a:r>
          </a:p>
          <a:p>
            <a:endParaRPr lang="pl-PL" sz="2800" dirty="0" smtClean="0"/>
          </a:p>
          <a:p>
            <a:r>
              <a:rPr lang="pl-PL" sz="2800" dirty="0" smtClean="0"/>
              <a:t>W konkursie wzięło udział  </a:t>
            </a:r>
            <a:r>
              <a:rPr lang="pl-PL" sz="2800" b="1" dirty="0" smtClean="0"/>
              <a:t>790 </a:t>
            </a:r>
            <a:r>
              <a:rPr lang="pl-PL" sz="2800" dirty="0" smtClean="0"/>
              <a:t> uczniów </a:t>
            </a:r>
            <a:br>
              <a:rPr lang="pl-PL" sz="2800" dirty="0" smtClean="0"/>
            </a:br>
            <a:r>
              <a:rPr lang="pl-PL" sz="2800" dirty="0" smtClean="0"/>
              <a:t>ze szkół  ponadgimnazjalnych z całej Polski. </a:t>
            </a:r>
            <a:r>
              <a:rPr lang="pl-PL" sz="2800" dirty="0"/>
              <a:t> </a:t>
            </a:r>
            <a:r>
              <a:rPr lang="pl-PL" sz="2800" dirty="0" smtClean="0"/>
              <a:t>  </a:t>
            </a:r>
          </a:p>
          <a:p>
            <a:endParaRPr lang="pl-PL" sz="2800" dirty="0" smtClean="0"/>
          </a:p>
          <a:p>
            <a:r>
              <a:rPr lang="pl-PL" sz="2800" dirty="0" smtClean="0"/>
              <a:t>Najliczniejszą grupę </a:t>
            </a:r>
            <a:r>
              <a:rPr lang="pl-PL" sz="2800" b="1" dirty="0" smtClean="0"/>
              <a:t>117</a:t>
            </a:r>
            <a:r>
              <a:rPr lang="pl-PL" sz="2800" dirty="0" smtClean="0"/>
              <a:t> uczestników konkursu stanowili uczniowie </a:t>
            </a:r>
            <a:r>
              <a:rPr lang="pl-PL" sz="2800" dirty="0"/>
              <a:t>VI </a:t>
            </a:r>
            <a:r>
              <a:rPr lang="pl-PL" sz="2800"/>
              <a:t>Liceum </a:t>
            </a:r>
            <a:r>
              <a:rPr lang="pl-PL" sz="2800" smtClean="0"/>
              <a:t>Ogólnokształcącego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im</a:t>
            </a:r>
            <a:r>
              <a:rPr lang="pl-PL" sz="2800" dirty="0"/>
              <a:t>. J. </a:t>
            </a:r>
            <a:r>
              <a:rPr lang="pl-PL" sz="2800" dirty="0" smtClean="0"/>
              <a:t>Lelewela w Łodzi pod kierunkiem pana Tomasza Jabłońskiego.</a:t>
            </a:r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4614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404664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Zwycięzcami konkursu zostali:  </a:t>
            </a:r>
          </a:p>
          <a:p>
            <a:endParaRPr lang="pl-PL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Mateusz </a:t>
            </a:r>
            <a:r>
              <a:rPr lang="pl-PL" dirty="0" err="1" smtClean="0"/>
              <a:t>Fiebich</a:t>
            </a:r>
            <a:r>
              <a:rPr lang="pl-PL" dirty="0" smtClean="0"/>
              <a:t>   III </a:t>
            </a:r>
            <a:r>
              <a:rPr lang="pl-PL" dirty="0"/>
              <a:t>Liceum Ogólnokształcące im. Juliusza Słowackiego w 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Igor Szumny	</a:t>
            </a:r>
            <a:r>
              <a:rPr lang="pl-PL" dirty="0" smtClean="0"/>
              <a:t>III </a:t>
            </a:r>
            <a:r>
              <a:rPr lang="pl-PL" dirty="0"/>
              <a:t>Liceum Ogólnokształcące im. Juliusza Słowackiego w </a:t>
            </a:r>
            <a:r>
              <a:rPr lang="pl-PL" dirty="0" smtClean="0"/>
              <a:t>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Jakub </a:t>
            </a:r>
            <a:r>
              <a:rPr lang="pl-PL" dirty="0" err="1"/>
              <a:t>Osowicz</a:t>
            </a:r>
            <a:r>
              <a:rPr lang="pl-PL" dirty="0"/>
              <a:t>	</a:t>
            </a:r>
            <a:r>
              <a:rPr lang="pl-PL" dirty="0" smtClean="0"/>
              <a:t>  Zespół </a:t>
            </a:r>
            <a:r>
              <a:rPr lang="pl-PL" dirty="0"/>
              <a:t>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Justyna </a:t>
            </a:r>
            <a:r>
              <a:rPr lang="pl-PL" dirty="0" err="1"/>
              <a:t>Cyper</a:t>
            </a:r>
            <a:r>
              <a:rPr lang="pl-PL" dirty="0"/>
              <a:t>	</a:t>
            </a:r>
            <a:r>
              <a:rPr lang="pl-PL" dirty="0" smtClean="0"/>
              <a:t>Zespół </a:t>
            </a:r>
            <a:r>
              <a:rPr lang="pl-PL" dirty="0"/>
              <a:t>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Patryk </a:t>
            </a:r>
            <a:r>
              <a:rPr lang="pl-PL" dirty="0" err="1" smtClean="0"/>
              <a:t>Miedziaszczyk</a:t>
            </a:r>
            <a:r>
              <a:rPr lang="pl-PL" dirty="0" smtClean="0"/>
              <a:t>  </a:t>
            </a:r>
            <a:r>
              <a:rPr lang="pl-PL" dirty="0"/>
              <a:t> </a:t>
            </a:r>
            <a:r>
              <a:rPr lang="pl-PL" dirty="0" smtClean="0"/>
              <a:t>III </a:t>
            </a:r>
            <a:r>
              <a:rPr lang="pl-PL" dirty="0"/>
              <a:t>Liceum Ogólnokształcące im. Juliusza Słowackiego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Szymon </a:t>
            </a:r>
            <a:r>
              <a:rPr lang="pl-PL" dirty="0"/>
              <a:t>Rosik	</a:t>
            </a:r>
            <a:r>
              <a:rPr lang="pl-PL" dirty="0" smtClean="0"/>
              <a:t>III </a:t>
            </a:r>
            <a:r>
              <a:rPr lang="pl-PL" dirty="0"/>
              <a:t>Liceum Ogólnokształcące im. Juliusza Słowackiego w </a:t>
            </a:r>
            <a:r>
              <a:rPr lang="pl-PL" dirty="0" smtClean="0"/>
              <a:t>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Natalia Kowalska       Zespół </a:t>
            </a:r>
            <a:r>
              <a:rPr lang="pl-PL" dirty="0"/>
              <a:t>Szkół Ponadgimnazjalnych w </a:t>
            </a:r>
            <a:r>
              <a:rPr lang="pl-PL" dirty="0" smtClean="0"/>
              <a:t>Poddębicach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Monika </a:t>
            </a:r>
            <a:r>
              <a:rPr lang="pl-PL" dirty="0" err="1"/>
              <a:t>Mikitin</a:t>
            </a:r>
            <a:r>
              <a:rPr lang="pl-PL" dirty="0"/>
              <a:t>	</a:t>
            </a:r>
            <a:r>
              <a:rPr lang="pl-PL" dirty="0" smtClean="0"/>
              <a:t>    Zespół </a:t>
            </a:r>
            <a:r>
              <a:rPr lang="pl-PL" dirty="0"/>
              <a:t>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Barbara Skrzypczyk      VI </a:t>
            </a:r>
            <a:r>
              <a:rPr lang="pl-PL" dirty="0"/>
              <a:t>Liceum Ogólnokształcące im. J. Lelewela w </a:t>
            </a:r>
            <a:r>
              <a:rPr lang="pl-PL" dirty="0" smtClean="0"/>
              <a:t>Łodzi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Dominik Ratajczyk    Zespół </a:t>
            </a:r>
            <a:r>
              <a:rPr lang="pl-PL" dirty="0"/>
              <a:t>Szkół Ponadgimnazjalnych w Poddębicach</a:t>
            </a:r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46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1141" y="476672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Nagrody otrzymują również:</a:t>
            </a:r>
          </a:p>
          <a:p>
            <a:endParaRPr lang="pl-PL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Kamil </a:t>
            </a:r>
            <a:r>
              <a:rPr lang="pl-PL" dirty="0" err="1"/>
              <a:t>Piechulski</a:t>
            </a:r>
            <a:r>
              <a:rPr lang="pl-PL" dirty="0"/>
              <a:t>	</a:t>
            </a:r>
            <a:r>
              <a:rPr lang="pl-PL" dirty="0" smtClean="0"/>
              <a:t>    Technikum </a:t>
            </a:r>
            <a:r>
              <a:rPr lang="pl-PL" dirty="0"/>
              <a:t>w </a:t>
            </a:r>
            <a:r>
              <a:rPr lang="pl-PL" dirty="0" smtClean="0"/>
              <a:t>Mogilnie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Anna </a:t>
            </a:r>
            <a:r>
              <a:rPr lang="pl-PL" dirty="0"/>
              <a:t>Piórko	</a:t>
            </a:r>
            <a:r>
              <a:rPr lang="pl-PL" dirty="0" smtClean="0"/>
              <a:t>TECHNIKUM </a:t>
            </a:r>
            <a:r>
              <a:rPr lang="pl-PL" dirty="0"/>
              <a:t>NR 3 w </a:t>
            </a:r>
            <a:r>
              <a:rPr lang="pl-PL" dirty="0" smtClean="0"/>
              <a:t>Pszczynie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Marta Malczewska    Liceum </a:t>
            </a:r>
            <a:r>
              <a:rPr lang="pl-PL" dirty="0"/>
              <a:t>Ogólnokształcące im. Armii Krajowej w </a:t>
            </a:r>
            <a:r>
              <a:rPr lang="pl-PL" dirty="0" smtClean="0"/>
              <a:t>Białobrzegach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Michalina Furman      Technikum </a:t>
            </a:r>
            <a:r>
              <a:rPr lang="pl-PL" dirty="0"/>
              <a:t>w </a:t>
            </a:r>
            <a:r>
              <a:rPr lang="pl-PL" dirty="0" smtClean="0"/>
              <a:t>Świeciu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Szymon </a:t>
            </a:r>
            <a:r>
              <a:rPr lang="pl-PL" dirty="0"/>
              <a:t>Bargieł	</a:t>
            </a:r>
            <a:r>
              <a:rPr lang="pl-PL" dirty="0" smtClean="0"/>
              <a:t>   Technikum </a:t>
            </a:r>
            <a:r>
              <a:rPr lang="pl-PL" dirty="0"/>
              <a:t>Logistyczne w Bielsku-Białej Zakładu Doskonalenia Zawodowego w </a:t>
            </a:r>
            <a:r>
              <a:rPr lang="pl-PL" dirty="0" smtClean="0"/>
              <a:t>Katowicach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Martyna </a:t>
            </a:r>
            <a:r>
              <a:rPr lang="pl-PL" dirty="0" err="1" smtClean="0"/>
              <a:t>Pachulska</a:t>
            </a:r>
            <a:r>
              <a:rPr lang="pl-PL" dirty="0" smtClean="0"/>
              <a:t>    Zespół </a:t>
            </a:r>
            <a:r>
              <a:rPr lang="pl-PL" dirty="0"/>
              <a:t>Szkół Zawodowych w Lidzbarku </a:t>
            </a:r>
            <a:r>
              <a:rPr lang="pl-PL" dirty="0" smtClean="0"/>
              <a:t>Warmińskim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Ewelina </a:t>
            </a:r>
            <a:r>
              <a:rPr lang="pl-PL" dirty="0"/>
              <a:t>Czerwińska	</a:t>
            </a:r>
            <a:r>
              <a:rPr lang="pl-PL" dirty="0" smtClean="0"/>
              <a:t>Zespół </a:t>
            </a:r>
            <a:r>
              <a:rPr lang="pl-PL" dirty="0"/>
              <a:t>Szkół Technicznych w Lipnie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Bartek </a:t>
            </a:r>
            <a:r>
              <a:rPr lang="pl-PL" dirty="0"/>
              <a:t>Jakubiec	</a:t>
            </a:r>
            <a:r>
              <a:rPr lang="pl-PL" dirty="0" smtClean="0"/>
              <a:t>    Technikum </a:t>
            </a:r>
            <a:r>
              <a:rPr lang="pl-PL" dirty="0"/>
              <a:t>Zawodowe w Janowie Lubelskim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Monika </a:t>
            </a:r>
            <a:r>
              <a:rPr lang="pl-PL" dirty="0"/>
              <a:t>Zyzik	</a:t>
            </a:r>
            <a:r>
              <a:rPr lang="pl-PL" dirty="0" smtClean="0"/>
              <a:t>Technikum </a:t>
            </a:r>
            <a:r>
              <a:rPr lang="pl-PL" dirty="0"/>
              <a:t>w Strzelcach </a:t>
            </a:r>
            <a:r>
              <a:rPr lang="pl-PL" dirty="0" smtClean="0"/>
              <a:t>Opolskich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Oliwia Wiśniewska     VI </a:t>
            </a:r>
            <a:r>
              <a:rPr lang="pl-PL" dirty="0"/>
              <a:t>Liceum Ogólnokształcące im. J. Lelewela w Łodzi</a:t>
            </a:r>
          </a:p>
          <a:p>
            <a:endParaRPr lang="pl-PL" b="1" dirty="0" smtClean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036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23977" y="13407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Zwycięzcy otrzymują kamerę </a:t>
            </a:r>
            <a:r>
              <a:rPr lang="pl-PL" sz="2400" dirty="0" err="1"/>
              <a:t>Tracer</a:t>
            </a:r>
            <a:r>
              <a:rPr lang="pl-PL" sz="2400" dirty="0"/>
              <a:t> </a:t>
            </a:r>
            <a:r>
              <a:rPr lang="pl-PL" sz="2400" dirty="0" err="1"/>
              <a:t>Xtreme</a:t>
            </a:r>
            <a:r>
              <a:rPr lang="pl-PL" sz="2400" dirty="0"/>
              <a:t> </a:t>
            </a:r>
            <a:r>
              <a:rPr lang="pl-PL" sz="2400" dirty="0" err="1"/>
              <a:t>Touch</a:t>
            </a:r>
            <a:r>
              <a:rPr lang="pl-PL" sz="2400" dirty="0"/>
              <a:t>.</a:t>
            </a:r>
            <a:endParaRPr lang="pl-PL" sz="2400" dirty="0" smtClean="0"/>
          </a:p>
          <a:p>
            <a:r>
              <a:rPr lang="pl-PL" sz="2400" dirty="0" smtClean="0"/>
              <a:t>Dodatkowe nagrody to  </a:t>
            </a:r>
            <a:r>
              <a:rPr lang="pl-PL" sz="2400" smtClean="0"/>
              <a:t>słuchawki Creative.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219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2762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74349" y="98072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Konkurs dotyczył  bezpiecznego regulowania płatności </a:t>
            </a:r>
            <a:r>
              <a:rPr lang="pl-PL" sz="2800" smtClean="0"/>
              <a:t>za pomocą Internetu, a </a:t>
            </a:r>
            <a:r>
              <a:rPr lang="pl-PL" sz="2800" dirty="0" smtClean="0"/>
              <a:t>także </a:t>
            </a:r>
            <a:r>
              <a:rPr lang="pl-PL" sz="2800" smtClean="0"/>
              <a:t>korzystania </a:t>
            </a:r>
            <a:br>
              <a:rPr lang="pl-PL" sz="2800" smtClean="0"/>
            </a:br>
            <a:r>
              <a:rPr lang="pl-PL" sz="2800" smtClean="0"/>
              <a:t>z </a:t>
            </a:r>
            <a:r>
              <a:rPr lang="pl-PL" sz="2800" dirty="0" smtClean="0"/>
              <a:t>bankowości elektronicznej. </a:t>
            </a:r>
            <a:endParaRPr lang="pl-PL" sz="2800" dirty="0"/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669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908720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pPr algn="ctr"/>
            <a:r>
              <a:rPr lang="pl-PL" sz="2800" dirty="0" smtClean="0"/>
              <a:t>TREŚĆ ZADANIA I POPRAWNE ROZWIĄZANIE </a:t>
            </a:r>
            <a:endParaRPr lang="pl-PL" sz="2000" b="1" dirty="0" smtClean="0"/>
          </a:p>
          <a:p>
            <a:endParaRPr lang="pl-PL" sz="2400" b="1" dirty="0" smtClean="0"/>
          </a:p>
          <a:p>
            <a:pPr algn="just"/>
            <a:r>
              <a:rPr lang="pl-PL" sz="2400" dirty="0" smtClean="0"/>
              <a:t>Mateusz </a:t>
            </a:r>
            <a:r>
              <a:rPr lang="pl-PL" sz="2400" dirty="0"/>
              <a:t>postanowił kupić sobie nowe buty sportowe.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Wie </a:t>
            </a:r>
            <a:r>
              <a:rPr lang="pl-PL" sz="2400" dirty="0"/>
              <a:t>dokładnie czego chce i znalazł to już w </a:t>
            </a:r>
            <a:r>
              <a:rPr lang="pl-PL" sz="2400" dirty="0" smtClean="0"/>
              <a:t>sklepie internetowym </a:t>
            </a:r>
            <a:r>
              <a:rPr lang="pl-PL" sz="2400" dirty="0"/>
              <a:t>„superokazja69”. Cena rewelacyjna,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 </a:t>
            </a:r>
            <a:r>
              <a:rPr lang="pl-PL" sz="2400" dirty="0"/>
              <a:t>na dodatek sklep miał dużo „</a:t>
            </a:r>
            <a:r>
              <a:rPr lang="pl-PL" sz="2400" dirty="0" err="1"/>
              <a:t>lajków</a:t>
            </a:r>
            <a:r>
              <a:rPr lang="pl-PL" sz="2400" dirty="0"/>
              <a:t>”, więc spokojnie przystąpił do realizacji zamówienia. Jedną z opcji płatności było przesłanie </a:t>
            </a:r>
            <a:r>
              <a:rPr lang="pl-PL" sz="2400" dirty="0" err="1"/>
              <a:t>skanu</a:t>
            </a:r>
            <a:r>
              <a:rPr lang="pl-PL" sz="2400" dirty="0"/>
              <a:t> karty kredytowej, bo ta opcja wydała mu się ryzykowna. </a:t>
            </a:r>
            <a:r>
              <a:rPr lang="pl-PL" sz="2400" dirty="0" smtClean="0"/>
              <a:t>Były </a:t>
            </a:r>
            <a:r>
              <a:rPr lang="pl-PL" sz="2400" dirty="0"/>
              <a:t>jeszcze dwie inne opcje: płatność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 </a:t>
            </a:r>
            <a:r>
              <a:rPr lang="pl-PL" sz="2400" dirty="0"/>
              <a:t>pomocą przelewu i przy odbiorze. Zdecydował się na płatność przelewem, bo cena przy płatności przy odbiorze była o 20 złotych wyższa – nie widział sensu przepłacać.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43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564" y="733792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pPr algn="ctr"/>
            <a:r>
              <a:rPr lang="pl-PL" sz="2800" dirty="0" smtClean="0"/>
              <a:t>TREŚĆ ZADANIA I POPRAWNE ROZWIĄZANIE </a:t>
            </a:r>
            <a:endParaRPr lang="pl-PL" sz="2000" b="1" dirty="0" smtClean="0"/>
          </a:p>
          <a:p>
            <a:endParaRPr lang="pl-PL" sz="2400" b="1" dirty="0" smtClean="0"/>
          </a:p>
          <a:p>
            <a:pPr algn="just"/>
            <a:r>
              <a:rPr lang="pl-PL" sz="2400" dirty="0" smtClean="0"/>
              <a:t>Przelew </a:t>
            </a:r>
            <a:r>
              <a:rPr lang="pl-PL" sz="2400" dirty="0"/>
              <a:t>bankowy to dla Mateusza prosta sprawa. Czekając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potwierdzenie przyjęcia zamówienia wraz z fakturą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pro </a:t>
            </a:r>
            <a:r>
              <a:rPr lang="pl-PL" sz="2400" dirty="0"/>
              <a:t>forma i numerem konta bankowego, zauważył mail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ze </a:t>
            </a:r>
            <a:r>
              <a:rPr lang="pl-PL" sz="2400" dirty="0"/>
              <a:t>swojego  banku z super ofertą kredytową. Korzystając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linka w mailu wszedł na stronę banku. Wyglądała jak zwykle: logo banku, poprawny adres i możliwość zalogowania się.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By </a:t>
            </a:r>
            <a:r>
              <a:rPr lang="pl-PL" sz="2400" dirty="0"/>
              <a:t>złożyć wniosek kredytowy zalogował się wpisując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login </a:t>
            </a:r>
            <a:r>
              <a:rPr lang="pl-PL" sz="2400" dirty="0"/>
              <a:t>i hasło. Musiał coś jednak pomylić, bo znów pojawiła się strona logowania. Druga próba była już udana i zobaczył szczegóły swojego konta. W międzyczasie pojawił się mail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ze </a:t>
            </a:r>
            <a:r>
              <a:rPr lang="pl-PL" sz="2400" dirty="0"/>
              <a:t>sklepu </a:t>
            </a:r>
            <a:r>
              <a:rPr lang="pl-PL" sz="2400" dirty="0" smtClean="0"/>
              <a:t>z numerem </a:t>
            </a:r>
            <a:r>
              <a:rPr lang="pl-PL" sz="2400" dirty="0"/>
              <a:t>konta. </a:t>
            </a:r>
          </a:p>
        </p:txBody>
      </p:sp>
    </p:spTree>
    <p:extLst>
      <p:ext uri="{BB962C8B-B14F-4D97-AF65-F5344CB8AC3E}">
        <p14:creationId xmlns:p14="http://schemas.microsoft.com/office/powerpoint/2010/main" val="4216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pPr algn="ctr"/>
            <a:r>
              <a:rPr lang="pl-PL" sz="2800" dirty="0" smtClean="0"/>
              <a:t>TREŚĆ ZADANIA I POPRAWNE ROZWIĄZANIE </a:t>
            </a:r>
            <a:endParaRPr lang="pl-PL" sz="2000" b="1" dirty="0" smtClean="0"/>
          </a:p>
          <a:p>
            <a:endParaRPr lang="pl-PL" sz="2400" b="1" dirty="0" smtClean="0"/>
          </a:p>
          <a:p>
            <a:pPr algn="just"/>
            <a:r>
              <a:rPr lang="pl-PL" sz="2400" dirty="0" smtClean="0"/>
              <a:t>Przekopiował </a:t>
            </a:r>
            <a:r>
              <a:rPr lang="pl-PL" sz="2400" dirty="0"/>
              <a:t>(</a:t>
            </a:r>
            <a:r>
              <a:rPr lang="pl-PL" sz="2400" dirty="0" err="1"/>
              <a:t>crtl</a:t>
            </a:r>
            <a:r>
              <a:rPr lang="pl-PL" sz="2400" dirty="0"/>
              <a:t> c i </a:t>
            </a:r>
            <a:r>
              <a:rPr lang="pl-PL" sz="2400" dirty="0" err="1"/>
              <a:t>ctrl</a:t>
            </a:r>
            <a:r>
              <a:rPr lang="pl-PL" sz="2400" dirty="0"/>
              <a:t> v) numer rachunku, wpisał kwotę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zatwierdził przelew. Po chwili otrzymał sms z kodem jednorazowym, ale po chwili – dziwna sprawa – przyszedł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banku drugi sms z innym kodem. Po wpisaniu wylogowało go z systemu. Niezrażony zalogował się ponownie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by </a:t>
            </a:r>
            <a:r>
              <a:rPr lang="pl-PL" sz="2400" dirty="0"/>
              <a:t>zatwierdzić przelew.</a:t>
            </a:r>
          </a:p>
        </p:txBody>
      </p:sp>
    </p:spTree>
    <p:extLst>
      <p:ext uri="{BB962C8B-B14F-4D97-AF65-F5344CB8AC3E}">
        <p14:creationId xmlns:p14="http://schemas.microsoft.com/office/powerpoint/2010/main" val="40913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</a:t>
            </a:r>
          </a:p>
          <a:p>
            <a:r>
              <a:rPr lang="pl-PL" sz="2800" dirty="0" smtClean="0"/>
              <a:t> </a:t>
            </a:r>
            <a:endParaRPr lang="pl-PL" sz="2800" dirty="0" smtClean="0">
              <a:solidFill>
                <a:srgbClr val="FF0000"/>
              </a:solidFill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ea typeface="Calibri"/>
                <a:cs typeface="Times New Roman"/>
              </a:rPr>
              <a:t>Które z poniższych zdań dotyczących zakupów Mateusza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w </a:t>
            </a:r>
            <a:r>
              <a:rPr lang="pl-PL" sz="2400" dirty="0">
                <a:ea typeface="Calibri"/>
                <a:cs typeface="Times New Roman"/>
              </a:rPr>
              <a:t>sklepie „superokazja69” </a:t>
            </a:r>
            <a:r>
              <a:rPr lang="pl-PL" sz="2400" u="sng" dirty="0">
                <a:ea typeface="Calibri"/>
                <a:cs typeface="Times New Roman"/>
              </a:rPr>
              <a:t>nie</a:t>
            </a:r>
            <a:r>
              <a:rPr lang="pl-PL" sz="2400" dirty="0">
                <a:ea typeface="Calibri"/>
                <a:cs typeface="Times New Roman"/>
              </a:rPr>
              <a:t> jest prawdziwe: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2400" dirty="0" smtClean="0">
                <a:ea typeface="Calibri"/>
                <a:cs typeface="Times New Roman"/>
              </a:rPr>
              <a:t>decyzja </a:t>
            </a:r>
            <a:r>
              <a:rPr lang="pl-PL" sz="2400" dirty="0">
                <a:ea typeface="Calibri"/>
                <a:cs typeface="Times New Roman"/>
              </a:rPr>
              <a:t>by nie posyłać </a:t>
            </a:r>
            <a:r>
              <a:rPr lang="pl-PL" sz="2400" dirty="0" err="1">
                <a:ea typeface="Calibri"/>
                <a:cs typeface="Times New Roman"/>
              </a:rPr>
              <a:t>skanu</a:t>
            </a:r>
            <a:r>
              <a:rPr lang="pl-PL" sz="2400" dirty="0">
                <a:ea typeface="Calibri"/>
                <a:cs typeface="Times New Roman"/>
              </a:rPr>
              <a:t> karty była </a:t>
            </a:r>
            <a:r>
              <a:rPr lang="pl-PL" sz="2400" dirty="0" smtClean="0">
                <a:ea typeface="Calibri"/>
                <a:cs typeface="Times New Roman"/>
              </a:rPr>
              <a:t>dobra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sklep </a:t>
            </a: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jest godny zaufania, bo miał dużo ‘</a:t>
            </a:r>
            <a:r>
              <a:rPr lang="pl-PL" sz="2400" dirty="0" err="1">
                <a:solidFill>
                  <a:srgbClr val="FF0000"/>
                </a:solidFill>
                <a:ea typeface="Calibri"/>
                <a:cs typeface="Times New Roman"/>
              </a:rPr>
              <a:t>lajków</a:t>
            </a: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”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pl-PL" sz="2400" dirty="0">
                <a:ea typeface="Calibri"/>
                <a:cs typeface="Times New Roman"/>
              </a:rPr>
              <a:t>s</a:t>
            </a:r>
            <a:r>
              <a:rPr lang="pl-PL" sz="2400" dirty="0" smtClean="0">
                <a:ea typeface="Calibri"/>
                <a:cs typeface="Times New Roman"/>
              </a:rPr>
              <a:t>koro </a:t>
            </a:r>
            <a:r>
              <a:rPr lang="pl-PL" sz="2400" dirty="0">
                <a:ea typeface="Calibri"/>
                <a:cs typeface="Times New Roman"/>
              </a:rPr>
              <a:t>koszty płatności przy </a:t>
            </a:r>
            <a:r>
              <a:rPr lang="pl-PL" sz="2400" dirty="0" smtClean="0">
                <a:ea typeface="Calibri"/>
                <a:cs typeface="Times New Roman"/>
              </a:rPr>
              <a:t>osobistym odbiorze </a:t>
            </a:r>
            <a:r>
              <a:rPr lang="pl-PL" sz="2400" dirty="0">
                <a:ea typeface="Calibri"/>
                <a:cs typeface="Times New Roman"/>
              </a:rPr>
              <a:t>towaru są wysokie należy zrezygnować z tej formy płatności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lphaLcParenR"/>
            </a:pPr>
            <a:r>
              <a:rPr lang="pl-PL" sz="2400" dirty="0" smtClean="0">
                <a:ea typeface="Calibri"/>
                <a:cs typeface="Times New Roman"/>
              </a:rPr>
              <a:t>więcej </a:t>
            </a:r>
            <a:r>
              <a:rPr lang="pl-PL" sz="2400" dirty="0">
                <a:ea typeface="Calibri"/>
                <a:cs typeface="Times New Roman"/>
              </a:rPr>
              <a:t>niż jedna odpowiedź nie jest </a:t>
            </a:r>
            <a:r>
              <a:rPr lang="pl-PL" sz="2400" dirty="0" smtClean="0">
                <a:ea typeface="Calibri"/>
                <a:cs typeface="Times New Roman"/>
              </a:rPr>
              <a:t>prawdziwa</a:t>
            </a:r>
            <a:endParaRPr lang="pl-PL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2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2.  </a:t>
            </a:r>
            <a:r>
              <a:rPr lang="pl-PL" sz="2400" dirty="0">
                <a:ea typeface="Calibri"/>
                <a:cs typeface="Times New Roman"/>
              </a:rPr>
              <a:t>Ile alarmujących i/lub podejrzanych sytuacji zauważasz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w </a:t>
            </a:r>
            <a:r>
              <a:rPr lang="pl-PL" sz="2400" dirty="0">
                <a:ea typeface="Calibri"/>
                <a:cs typeface="Times New Roman"/>
              </a:rPr>
              <a:t>kontaktach Matusza z bankiem?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0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3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c)  6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d)  </a:t>
            </a:r>
            <a:r>
              <a:rPr lang="pl-PL" sz="2400" dirty="0" smtClean="0">
                <a:ea typeface="Calibri"/>
                <a:cs typeface="Times New Roman"/>
              </a:rPr>
              <a:t>10</a:t>
            </a:r>
            <a:endParaRPr lang="pl-PL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5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485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4.   Czy niezależnie od skopiowania numeru rachunku należy sprawdzać dane potrzebne do zrealizowania przelewu?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a)  zawsze</a:t>
            </a:r>
            <a:endParaRPr lang="pl-PL" sz="24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nie 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c) tylko jeśli dokonujemy przelewu poza domem </a:t>
            </a:r>
            <a:r>
              <a:rPr lang="pl-PL" sz="2400" dirty="0" smtClean="0">
                <a:ea typeface="Calibri"/>
                <a:cs typeface="Times New Roman"/>
              </a:rPr>
              <a:t/>
            </a:r>
            <a:br>
              <a:rPr lang="pl-PL" sz="2400" dirty="0" smtClean="0">
                <a:ea typeface="Calibri"/>
                <a:cs typeface="Times New Roman"/>
              </a:rPr>
            </a:br>
            <a:r>
              <a:rPr lang="pl-PL" sz="2400" dirty="0" smtClean="0">
                <a:ea typeface="Calibri"/>
                <a:cs typeface="Times New Roman"/>
              </a:rPr>
              <a:t>i </a:t>
            </a:r>
            <a:r>
              <a:rPr lang="pl-PL" sz="2400" dirty="0">
                <a:ea typeface="Calibri"/>
                <a:cs typeface="Times New Roman"/>
              </a:rPr>
              <a:t>korzystamy z sieci WIFI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d) tylko przy przelewach do nowych odbiorców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05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807098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Bezpieczny portfel</a:t>
            </a:r>
          </a:p>
          <a:p>
            <a:r>
              <a:rPr lang="pl-PL" sz="2800" dirty="0" smtClean="0"/>
              <a:t>TREŚĆ ZADANIA I POPRAWNE ROZWIĄZANIE </a:t>
            </a:r>
          </a:p>
          <a:p>
            <a:endParaRPr lang="pl-PL" sz="2800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3</a:t>
            </a:r>
            <a:r>
              <a:rPr lang="pl-PL" sz="2400" dirty="0">
                <a:ea typeface="Calibri"/>
                <a:cs typeface="Times New Roman"/>
              </a:rPr>
              <a:t>.  Co nie powinno wzbudzać Twojego podejrzenia podczas logowania do bankowości </a:t>
            </a:r>
          </a:p>
          <a:p>
            <a:pPr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internetowej?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a)  połączenie jest szyfrowane.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b)  przy adresie strony banku pojawia się żółta kłódka.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c)  certyfikat jest ważny i wystawiony przez zaufaną instytucję.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ea typeface="Calibri"/>
                <a:cs typeface="Times New Roman"/>
              </a:rPr>
              <a:t>d)  na stronie banku nie ma błędów ortograficznych, stylistycznych.</a:t>
            </a:r>
          </a:p>
          <a:p>
            <a:pPr marL="449580"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e)  wszystkie odpowiedzi są poprawne.</a:t>
            </a:r>
            <a:endParaRPr lang="pl-PL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364</Words>
  <Application>Microsoft Office PowerPoint</Application>
  <PresentationFormat>Pokaz na ekranie (4:3)</PresentationFormat>
  <Paragraphs>133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obejmował</dc:title>
  <dc:creator>fmp</dc:creator>
  <cp:lastModifiedBy>fmp</cp:lastModifiedBy>
  <cp:revision>40</cp:revision>
  <dcterms:created xsi:type="dcterms:W3CDTF">2014-11-19T13:18:13Z</dcterms:created>
  <dcterms:modified xsi:type="dcterms:W3CDTF">2015-02-22T12:45:31Z</dcterms:modified>
</cp:coreProperties>
</file>