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67" r:id="rId4"/>
    <p:sldId id="274" r:id="rId5"/>
    <p:sldId id="273" r:id="rId6"/>
    <p:sldId id="272" r:id="rId7"/>
    <p:sldId id="270" r:id="rId8"/>
    <p:sldId id="271" r:id="rId9"/>
    <p:sldId id="269" r:id="rId10"/>
    <p:sldId id="266" r:id="rId11"/>
    <p:sldId id="265" r:id="rId12"/>
    <p:sldId id="262" r:id="rId13"/>
    <p:sldId id="261" r:id="rId1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1" autoAdjust="0"/>
  </p:normalViewPr>
  <p:slideViewPr>
    <p:cSldViewPr>
      <p:cViewPr>
        <p:scale>
          <a:sx n="60" d="100"/>
          <a:sy n="60" d="100"/>
        </p:scale>
        <p:origin x="-1644" y="-2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EDAE5BBD-0208-46F7-9798-09F744BB37CB}" type="datetimeFigureOut">
              <a:rPr lang="pl-PL" smtClean="0"/>
              <a:t>2015-02-22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300757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DAE5BBD-0208-46F7-9798-09F744BB37CB}" type="datetimeFigureOut">
              <a:rPr lang="pl-PL" smtClean="0"/>
              <a:t>2015-02-22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2603071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DAE5BBD-0208-46F7-9798-09F744BB37CB}" type="datetimeFigureOut">
              <a:rPr lang="pl-PL" smtClean="0"/>
              <a:t>2015-02-22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2995320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EDAE5BBD-0208-46F7-9798-09F744BB37CB}" type="datetimeFigureOut">
              <a:rPr lang="pl-PL" smtClean="0"/>
              <a:t>2015-02-22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3235570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EDAE5BBD-0208-46F7-9798-09F744BB37CB}" type="datetimeFigureOut">
              <a:rPr lang="pl-PL" smtClean="0"/>
              <a:t>2015-02-22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283979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EDAE5BBD-0208-46F7-9798-09F744BB37CB}" type="datetimeFigureOut">
              <a:rPr lang="pl-PL" smtClean="0"/>
              <a:t>2015-02-22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3045374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EDAE5BBD-0208-46F7-9798-09F744BB37CB}" type="datetimeFigureOut">
              <a:rPr lang="pl-PL" smtClean="0"/>
              <a:t>2015-02-22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199706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EDAE5BBD-0208-46F7-9798-09F744BB37CB}" type="datetimeFigureOut">
              <a:rPr lang="pl-PL" smtClean="0"/>
              <a:t>2015-02-22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46978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DAE5BBD-0208-46F7-9798-09F744BB37CB}" type="datetimeFigureOut">
              <a:rPr lang="pl-PL" smtClean="0"/>
              <a:t>2015-02-22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213026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DAE5BBD-0208-46F7-9798-09F744BB37CB}" type="datetimeFigureOut">
              <a:rPr lang="pl-PL" smtClean="0"/>
              <a:t>2015-02-22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1174313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DAE5BBD-0208-46F7-9798-09F744BB37CB}" type="datetimeFigureOut">
              <a:rPr lang="pl-PL" smtClean="0"/>
              <a:t>2015-02-22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F899FEA-CBA5-43D6-8599-4E973F98D392}" type="slidenum">
              <a:rPr lang="pl-PL" smtClean="0"/>
              <a:t>‹#›</a:t>
            </a:fld>
            <a:endParaRPr lang="pl-PL"/>
          </a:p>
        </p:txBody>
      </p:sp>
    </p:spTree>
    <p:extLst>
      <p:ext uri="{BB962C8B-B14F-4D97-AF65-F5344CB8AC3E}">
        <p14:creationId xmlns:p14="http://schemas.microsoft.com/office/powerpoint/2010/main" val="2467178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E5BBD-0208-46F7-9798-09F744BB37CB}" type="datetimeFigureOut">
              <a:rPr lang="pl-PL" smtClean="0"/>
              <a:t>2015-02-22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99FEA-CBA5-43D6-8599-4E973F98D392}" type="slidenum">
              <a:rPr lang="pl-PL" smtClean="0"/>
              <a:t>‹#›</a:t>
            </a:fld>
            <a:endParaRPr lang="pl-PL"/>
          </a:p>
        </p:txBody>
      </p:sp>
    </p:spTree>
    <p:extLst>
      <p:ext uri="{BB962C8B-B14F-4D97-AF65-F5344CB8AC3E}">
        <p14:creationId xmlns:p14="http://schemas.microsoft.com/office/powerpoint/2010/main" val="1631865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3" name="pole tekstowe 2"/>
          <p:cNvSpPr txBox="1"/>
          <p:nvPr/>
        </p:nvSpPr>
        <p:spPr>
          <a:xfrm>
            <a:off x="611560" y="620688"/>
            <a:ext cx="5688632" cy="1569660"/>
          </a:xfrm>
          <a:prstGeom prst="rect">
            <a:avLst/>
          </a:prstGeom>
          <a:noFill/>
        </p:spPr>
        <p:txBody>
          <a:bodyPr wrap="square" rtlCol="0">
            <a:spAutoFit/>
          </a:bodyPr>
          <a:lstStyle/>
          <a:p>
            <a:r>
              <a:rPr lang="pl-PL" sz="4800" b="1" dirty="0" smtClean="0"/>
              <a:t>Decyzje Rady Polityki Pieniężnej</a:t>
            </a:r>
            <a:endParaRPr lang="pl-PL" sz="4800" b="1" dirty="0"/>
          </a:p>
        </p:txBody>
      </p:sp>
    </p:spTree>
    <p:extLst>
      <p:ext uri="{BB962C8B-B14F-4D97-AF65-F5344CB8AC3E}">
        <p14:creationId xmlns:p14="http://schemas.microsoft.com/office/powerpoint/2010/main" val="3465800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755576" y="807098"/>
            <a:ext cx="8136904" cy="5262979"/>
          </a:xfrm>
          <a:prstGeom prst="rect">
            <a:avLst/>
          </a:prstGeom>
          <a:noFill/>
        </p:spPr>
        <p:txBody>
          <a:bodyPr wrap="square" rtlCol="0">
            <a:spAutoFit/>
          </a:bodyPr>
          <a:lstStyle/>
          <a:p>
            <a:r>
              <a:rPr lang="pl-PL" sz="2800" b="1" dirty="0" smtClean="0"/>
              <a:t>Konkurs nr 1  Decyzje Rady Polityki Pieniężnej</a:t>
            </a:r>
          </a:p>
          <a:p>
            <a:endParaRPr lang="pl-PL" sz="2800" dirty="0" smtClean="0"/>
          </a:p>
          <a:p>
            <a:r>
              <a:rPr lang="pl-PL" sz="2800" dirty="0" smtClean="0"/>
              <a:t>W konkursie wzięło udział  </a:t>
            </a:r>
            <a:r>
              <a:rPr lang="pl-PL" sz="2800" b="1" dirty="0" smtClean="0"/>
              <a:t>1633 </a:t>
            </a:r>
            <a:r>
              <a:rPr lang="pl-PL" sz="2800" dirty="0" smtClean="0"/>
              <a:t> uczniów </a:t>
            </a:r>
            <a:br>
              <a:rPr lang="pl-PL" sz="2800" dirty="0" smtClean="0"/>
            </a:br>
            <a:r>
              <a:rPr lang="pl-PL" sz="2800" dirty="0" smtClean="0"/>
              <a:t>ze szkół  ponadgimnazjalnych z całej Polski. </a:t>
            </a:r>
            <a:r>
              <a:rPr lang="pl-PL" sz="2800" dirty="0"/>
              <a:t> </a:t>
            </a:r>
            <a:r>
              <a:rPr lang="pl-PL" sz="2800" dirty="0" smtClean="0"/>
              <a:t>  </a:t>
            </a:r>
          </a:p>
          <a:p>
            <a:endParaRPr lang="pl-PL" sz="2800" dirty="0" smtClean="0"/>
          </a:p>
          <a:p>
            <a:r>
              <a:rPr lang="pl-PL" sz="2800" dirty="0" smtClean="0"/>
              <a:t>Najliczniejszą grupę </a:t>
            </a:r>
            <a:r>
              <a:rPr lang="pl-PL" sz="2800" b="1" dirty="0" smtClean="0"/>
              <a:t>151</a:t>
            </a:r>
            <a:r>
              <a:rPr lang="pl-PL" sz="2800" dirty="0" smtClean="0"/>
              <a:t> uczestników konkursu stanowili uczniowie I Liceum Ogólnokształcącego </a:t>
            </a:r>
            <a:br>
              <a:rPr lang="pl-PL" sz="2800" dirty="0" smtClean="0"/>
            </a:br>
            <a:r>
              <a:rPr lang="pl-PL" sz="2800" dirty="0" smtClean="0"/>
              <a:t>w Poznaniu pod kierunkiem pani Małgorzaty Biernackiej. </a:t>
            </a:r>
          </a:p>
          <a:p>
            <a:endParaRPr lang="pl-PL" sz="2800" dirty="0" smtClean="0"/>
          </a:p>
          <a:p>
            <a:endParaRPr lang="pl-PL" sz="2800" dirty="0"/>
          </a:p>
          <a:p>
            <a:endParaRPr lang="pl-PL" sz="2800" b="1" dirty="0"/>
          </a:p>
        </p:txBody>
      </p:sp>
    </p:spTree>
    <p:extLst>
      <p:ext uri="{BB962C8B-B14F-4D97-AF65-F5344CB8AC3E}">
        <p14:creationId xmlns:p14="http://schemas.microsoft.com/office/powerpoint/2010/main" val="3461428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539552" y="692696"/>
            <a:ext cx="8208912" cy="8322791"/>
          </a:xfrm>
          <a:prstGeom prst="rect">
            <a:avLst/>
          </a:prstGeom>
          <a:noFill/>
        </p:spPr>
        <p:txBody>
          <a:bodyPr wrap="square" rtlCol="0">
            <a:spAutoFit/>
          </a:bodyPr>
          <a:lstStyle/>
          <a:p>
            <a:r>
              <a:rPr lang="pl-PL" b="1" dirty="0" smtClean="0"/>
              <a:t>Zwycięzcami konkursu zostali:  </a:t>
            </a:r>
          </a:p>
          <a:p>
            <a:endParaRPr lang="pl-PL" b="1" dirty="0" smtClean="0"/>
          </a:p>
          <a:p>
            <a:pPr marL="342900" lvl="0" indent="-342900">
              <a:lnSpc>
                <a:spcPct val="115000"/>
              </a:lnSpc>
              <a:spcAft>
                <a:spcPts val="0"/>
              </a:spcAft>
              <a:buFont typeface="+mj-lt"/>
              <a:buAutoNum type="arabicPeriod"/>
            </a:pPr>
            <a:r>
              <a:rPr lang="pl-PL" dirty="0">
                <a:ea typeface="Calibri"/>
                <a:cs typeface="Times New Roman"/>
              </a:rPr>
              <a:t>Szymon </a:t>
            </a:r>
            <a:r>
              <a:rPr lang="pl-PL" dirty="0" smtClean="0">
                <a:ea typeface="Calibri"/>
                <a:cs typeface="Times New Roman"/>
              </a:rPr>
              <a:t>Rosik  </a:t>
            </a:r>
            <a:r>
              <a:rPr lang="pl-PL" dirty="0">
                <a:ea typeface="Calibri"/>
                <a:cs typeface="Times New Roman"/>
              </a:rPr>
              <a:t>III Liceum Ogólnokształcące im. Juliusza Słowackiego w Lesznie</a:t>
            </a:r>
          </a:p>
          <a:p>
            <a:pPr marL="342900" lvl="0" indent="-342900">
              <a:lnSpc>
                <a:spcPct val="115000"/>
              </a:lnSpc>
              <a:spcAft>
                <a:spcPts val="0"/>
              </a:spcAft>
              <a:buFont typeface="+mj-lt"/>
              <a:buAutoNum type="arabicPeriod"/>
            </a:pPr>
            <a:r>
              <a:rPr lang="pl-PL" dirty="0">
                <a:ea typeface="Calibri"/>
                <a:cs typeface="Times New Roman"/>
              </a:rPr>
              <a:t>Łukasz Pawłowski VIII Liceum Ogólnokształcące w Gdańsku</a:t>
            </a:r>
          </a:p>
          <a:p>
            <a:pPr marL="342900" lvl="0" indent="-342900">
              <a:lnSpc>
                <a:spcPct val="115000"/>
              </a:lnSpc>
              <a:spcAft>
                <a:spcPts val="0"/>
              </a:spcAft>
              <a:buFont typeface="+mj-lt"/>
              <a:buAutoNum type="arabicPeriod"/>
            </a:pPr>
            <a:r>
              <a:rPr lang="pl-PL" dirty="0">
                <a:ea typeface="Calibri"/>
                <a:cs typeface="Times New Roman"/>
              </a:rPr>
              <a:t>Krystian Wawrzyniak III Liceum Ogólnokształcące im. Juliusza Słowackiego </a:t>
            </a:r>
            <a:r>
              <a:rPr lang="pl-PL" dirty="0" smtClean="0">
                <a:ea typeface="Calibri"/>
                <a:cs typeface="Times New Roman"/>
              </a:rPr>
              <a:t/>
            </a:r>
            <a:br>
              <a:rPr lang="pl-PL" dirty="0" smtClean="0">
                <a:ea typeface="Calibri"/>
                <a:cs typeface="Times New Roman"/>
              </a:rPr>
            </a:br>
            <a:r>
              <a:rPr lang="pl-PL" dirty="0" smtClean="0">
                <a:ea typeface="Calibri"/>
                <a:cs typeface="Times New Roman"/>
              </a:rPr>
              <a:t>w </a:t>
            </a:r>
            <a:r>
              <a:rPr lang="pl-PL" dirty="0">
                <a:ea typeface="Calibri"/>
                <a:cs typeface="Times New Roman"/>
              </a:rPr>
              <a:t>Lesznie</a:t>
            </a:r>
          </a:p>
          <a:p>
            <a:pPr marL="342900" lvl="0" indent="-342900">
              <a:lnSpc>
                <a:spcPct val="115000"/>
              </a:lnSpc>
              <a:spcAft>
                <a:spcPts val="0"/>
              </a:spcAft>
              <a:buFont typeface="+mj-lt"/>
              <a:buAutoNum type="arabicPeriod"/>
            </a:pPr>
            <a:r>
              <a:rPr lang="pl-PL" dirty="0">
                <a:ea typeface="Calibri"/>
                <a:cs typeface="Times New Roman"/>
              </a:rPr>
              <a:t>Jakub </a:t>
            </a:r>
            <a:r>
              <a:rPr lang="pl-PL" dirty="0" err="1">
                <a:ea typeface="Calibri"/>
                <a:cs typeface="Times New Roman"/>
              </a:rPr>
              <a:t>Osowicz</a:t>
            </a:r>
            <a:r>
              <a:rPr lang="pl-PL" dirty="0">
                <a:ea typeface="Calibri"/>
                <a:cs typeface="Times New Roman"/>
              </a:rPr>
              <a:t>	Zespół Szkół Górniczo-Energetycznych im. Stanisława Staszica w Koninie</a:t>
            </a:r>
          </a:p>
          <a:p>
            <a:pPr marL="342900" lvl="0" indent="-342900">
              <a:lnSpc>
                <a:spcPct val="115000"/>
              </a:lnSpc>
              <a:spcAft>
                <a:spcPts val="0"/>
              </a:spcAft>
              <a:buFont typeface="+mj-lt"/>
              <a:buAutoNum type="arabicPeriod"/>
            </a:pPr>
            <a:r>
              <a:rPr lang="pl-PL" dirty="0">
                <a:ea typeface="Calibri"/>
                <a:cs typeface="Times New Roman"/>
              </a:rPr>
              <a:t>Ewelina Rogalewska Zespół Szkół Górniczo-Energetycznych im. Stanisława Staszica w Koninie</a:t>
            </a:r>
          </a:p>
          <a:p>
            <a:pPr marL="342900" lvl="0" indent="-342900">
              <a:lnSpc>
                <a:spcPct val="115000"/>
              </a:lnSpc>
              <a:spcAft>
                <a:spcPts val="0"/>
              </a:spcAft>
              <a:buFont typeface="+mj-lt"/>
              <a:buAutoNum type="arabicPeriod"/>
            </a:pPr>
            <a:r>
              <a:rPr lang="pl-PL" dirty="0">
                <a:ea typeface="Calibri"/>
                <a:cs typeface="Times New Roman"/>
              </a:rPr>
              <a:t>Maria </a:t>
            </a:r>
            <a:r>
              <a:rPr lang="pl-PL" dirty="0" smtClean="0">
                <a:ea typeface="Calibri"/>
                <a:cs typeface="Times New Roman"/>
              </a:rPr>
              <a:t>Dobosz VIII </a:t>
            </a:r>
            <a:r>
              <a:rPr lang="pl-PL" dirty="0">
                <a:ea typeface="Calibri"/>
                <a:cs typeface="Times New Roman"/>
              </a:rPr>
              <a:t>Liceum Ogólnokształcące w Gdańsku</a:t>
            </a:r>
          </a:p>
          <a:p>
            <a:pPr marL="342900" lvl="0" indent="-342900">
              <a:lnSpc>
                <a:spcPct val="115000"/>
              </a:lnSpc>
              <a:spcAft>
                <a:spcPts val="0"/>
              </a:spcAft>
              <a:buFont typeface="+mj-lt"/>
              <a:buAutoNum type="arabicPeriod"/>
            </a:pPr>
            <a:r>
              <a:rPr lang="pl-PL" dirty="0">
                <a:ea typeface="Calibri"/>
                <a:cs typeface="Times New Roman"/>
              </a:rPr>
              <a:t>Katarzyna </a:t>
            </a:r>
            <a:r>
              <a:rPr lang="pl-PL" dirty="0" smtClean="0">
                <a:ea typeface="Calibri"/>
                <a:cs typeface="Times New Roman"/>
              </a:rPr>
              <a:t>Zacharek Zespół </a:t>
            </a:r>
            <a:r>
              <a:rPr lang="pl-PL" dirty="0">
                <a:ea typeface="Calibri"/>
                <a:cs typeface="Times New Roman"/>
              </a:rPr>
              <a:t>Szkół Górniczo-Energetycznych im. Stanisława Staszica w Koninie</a:t>
            </a:r>
          </a:p>
          <a:p>
            <a:pPr marL="342900" lvl="0" indent="-342900">
              <a:lnSpc>
                <a:spcPct val="115000"/>
              </a:lnSpc>
              <a:spcAft>
                <a:spcPts val="0"/>
              </a:spcAft>
              <a:buFont typeface="+mj-lt"/>
              <a:buAutoNum type="arabicPeriod"/>
            </a:pPr>
            <a:r>
              <a:rPr lang="pl-PL" dirty="0">
                <a:ea typeface="Calibri"/>
                <a:cs typeface="Times New Roman"/>
              </a:rPr>
              <a:t>Justyna </a:t>
            </a:r>
            <a:r>
              <a:rPr lang="pl-PL" dirty="0" err="1">
                <a:ea typeface="Calibri"/>
                <a:cs typeface="Times New Roman"/>
              </a:rPr>
              <a:t>Cyper</a:t>
            </a:r>
            <a:r>
              <a:rPr lang="pl-PL" dirty="0">
                <a:ea typeface="Calibri"/>
                <a:cs typeface="Times New Roman"/>
              </a:rPr>
              <a:t>	Zespół Szkół Górniczo-Energetycznych im. Stanisława Staszica </a:t>
            </a:r>
            <a:r>
              <a:rPr lang="pl-PL" dirty="0" smtClean="0">
                <a:ea typeface="Calibri"/>
                <a:cs typeface="Times New Roman"/>
              </a:rPr>
              <a:t>w</a:t>
            </a:r>
            <a:br>
              <a:rPr lang="pl-PL" dirty="0" smtClean="0">
                <a:ea typeface="Calibri"/>
                <a:cs typeface="Times New Roman"/>
              </a:rPr>
            </a:br>
            <a:r>
              <a:rPr lang="pl-PL" dirty="0" smtClean="0">
                <a:ea typeface="Calibri"/>
                <a:cs typeface="Times New Roman"/>
              </a:rPr>
              <a:t> </a:t>
            </a:r>
            <a:r>
              <a:rPr lang="pl-PL" dirty="0">
                <a:ea typeface="Calibri"/>
                <a:cs typeface="Times New Roman"/>
              </a:rPr>
              <a:t>Koninie</a:t>
            </a:r>
          </a:p>
          <a:p>
            <a:pPr marL="342900" lvl="0" indent="-342900">
              <a:lnSpc>
                <a:spcPct val="115000"/>
              </a:lnSpc>
              <a:spcAft>
                <a:spcPts val="0"/>
              </a:spcAft>
              <a:buFont typeface="+mj-lt"/>
              <a:buAutoNum type="arabicPeriod"/>
            </a:pPr>
            <a:r>
              <a:rPr lang="pl-PL" dirty="0">
                <a:ea typeface="Calibri"/>
                <a:cs typeface="Times New Roman"/>
              </a:rPr>
              <a:t>Paulina Pietrzak Zespół Szkół Ponadgimnazjalnych w Poddębicach</a:t>
            </a:r>
          </a:p>
          <a:p>
            <a:pPr marL="342900" lvl="0" indent="-342900">
              <a:lnSpc>
                <a:spcPct val="115000"/>
              </a:lnSpc>
              <a:spcAft>
                <a:spcPts val="1000"/>
              </a:spcAft>
              <a:buFont typeface="+mj-lt"/>
              <a:buAutoNum type="arabicPeriod"/>
            </a:pPr>
            <a:r>
              <a:rPr lang="pl-PL" dirty="0">
                <a:ea typeface="Calibri"/>
                <a:cs typeface="Times New Roman"/>
              </a:rPr>
              <a:t>Radosław Rzońca VIII Liceum Ogólnokształcące w Gdańsku</a:t>
            </a:r>
          </a:p>
          <a:p>
            <a:endParaRPr lang="pl-PL" b="1" dirty="0" smtClean="0"/>
          </a:p>
          <a:p>
            <a:endParaRPr lang="pl-PL" b="1" dirty="0"/>
          </a:p>
          <a:p>
            <a:endParaRPr lang="pl-PL" b="1" dirty="0" smtClean="0"/>
          </a:p>
          <a:p>
            <a:endParaRPr lang="pl-PL" b="1" dirty="0"/>
          </a:p>
          <a:p>
            <a:endParaRPr lang="pl-PL" b="1" dirty="0" smtClean="0"/>
          </a:p>
          <a:p>
            <a:endParaRPr lang="pl-PL" b="1" dirty="0" smtClean="0"/>
          </a:p>
          <a:p>
            <a:endParaRPr lang="pl-PL" dirty="0"/>
          </a:p>
          <a:p>
            <a:endParaRPr lang="pl-PL" b="1" dirty="0"/>
          </a:p>
          <a:p>
            <a:endParaRPr lang="pl-PL" b="1" dirty="0"/>
          </a:p>
        </p:txBody>
      </p:sp>
    </p:spTree>
    <p:extLst>
      <p:ext uri="{BB962C8B-B14F-4D97-AF65-F5344CB8AC3E}">
        <p14:creationId xmlns:p14="http://schemas.microsoft.com/office/powerpoint/2010/main" val="2746546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539552" y="692696"/>
            <a:ext cx="8208912" cy="6047809"/>
          </a:xfrm>
          <a:prstGeom prst="rect">
            <a:avLst/>
          </a:prstGeom>
          <a:noFill/>
        </p:spPr>
        <p:txBody>
          <a:bodyPr wrap="square" rtlCol="0">
            <a:spAutoFit/>
          </a:bodyPr>
          <a:lstStyle/>
          <a:p>
            <a:r>
              <a:rPr lang="pl-PL" b="1" dirty="0" smtClean="0"/>
              <a:t>Nagrody otrzymują również:</a:t>
            </a:r>
          </a:p>
          <a:p>
            <a:endParaRPr lang="pl-PL" b="1" dirty="0" smtClean="0"/>
          </a:p>
          <a:p>
            <a:pPr marL="342900" lvl="0" indent="-342900">
              <a:lnSpc>
                <a:spcPct val="115000"/>
              </a:lnSpc>
              <a:spcAft>
                <a:spcPts val="0"/>
              </a:spcAft>
              <a:buFont typeface="+mj-lt"/>
              <a:buAutoNum type="arabicPeriod"/>
            </a:pPr>
            <a:r>
              <a:rPr lang="pl-PL" dirty="0">
                <a:ea typeface="Calibri"/>
                <a:cs typeface="Times New Roman"/>
              </a:rPr>
              <a:t> Arkadiusz Ligęza Zespół Szkół Ogólnokształcących w Bobowej</a:t>
            </a:r>
          </a:p>
          <a:p>
            <a:pPr marL="342900" lvl="0" indent="-342900">
              <a:lnSpc>
                <a:spcPct val="115000"/>
              </a:lnSpc>
              <a:spcAft>
                <a:spcPts val="0"/>
              </a:spcAft>
              <a:buFont typeface="+mj-lt"/>
              <a:buAutoNum type="arabicPeriod"/>
            </a:pPr>
            <a:r>
              <a:rPr lang="pl-PL" dirty="0">
                <a:ea typeface="Calibri"/>
                <a:cs typeface="Times New Roman"/>
              </a:rPr>
              <a:t>Karolina Niedźwiecka Technikum nr 1 w Augustowie</a:t>
            </a:r>
          </a:p>
          <a:p>
            <a:pPr marL="342900" lvl="0" indent="-342900">
              <a:lnSpc>
                <a:spcPct val="115000"/>
              </a:lnSpc>
              <a:spcAft>
                <a:spcPts val="0"/>
              </a:spcAft>
              <a:buFont typeface="+mj-lt"/>
              <a:buAutoNum type="arabicPeriod"/>
            </a:pPr>
            <a:r>
              <a:rPr lang="pl-PL" dirty="0">
                <a:ea typeface="Calibri"/>
                <a:cs typeface="Times New Roman"/>
              </a:rPr>
              <a:t>Paweł Kowalewski Technikum Nr 5 w Łomży</a:t>
            </a:r>
          </a:p>
          <a:p>
            <a:pPr marL="342900" lvl="0" indent="-342900">
              <a:lnSpc>
                <a:spcPct val="115000"/>
              </a:lnSpc>
              <a:spcAft>
                <a:spcPts val="0"/>
              </a:spcAft>
              <a:buFont typeface="+mj-lt"/>
              <a:buAutoNum type="arabicPeriod"/>
            </a:pPr>
            <a:r>
              <a:rPr lang="pl-PL" dirty="0">
                <a:ea typeface="Calibri"/>
                <a:cs typeface="Times New Roman"/>
              </a:rPr>
              <a:t>Mateusz Kuźniak TECHNIKUM NR 3 w Pszczynie</a:t>
            </a:r>
          </a:p>
          <a:p>
            <a:pPr marL="342900" lvl="0" indent="-342900">
              <a:lnSpc>
                <a:spcPct val="115000"/>
              </a:lnSpc>
              <a:spcAft>
                <a:spcPts val="0"/>
              </a:spcAft>
              <a:buFont typeface="+mj-lt"/>
              <a:buAutoNum type="arabicPeriod"/>
            </a:pPr>
            <a:r>
              <a:rPr lang="pl-PL" dirty="0">
                <a:ea typeface="Calibri"/>
                <a:cs typeface="Times New Roman"/>
              </a:rPr>
              <a:t>Julita </a:t>
            </a:r>
            <a:r>
              <a:rPr lang="pl-PL" dirty="0" err="1">
                <a:ea typeface="Calibri"/>
                <a:cs typeface="Times New Roman"/>
              </a:rPr>
              <a:t>Łubińska</a:t>
            </a:r>
            <a:r>
              <a:rPr lang="pl-PL" dirty="0">
                <a:ea typeface="Calibri"/>
                <a:cs typeface="Times New Roman"/>
              </a:rPr>
              <a:t> VI Liceum Ogólnokształcące im. J. Lelewela w Łodzi</a:t>
            </a:r>
          </a:p>
          <a:p>
            <a:pPr marL="342900" lvl="0" indent="-342900">
              <a:lnSpc>
                <a:spcPct val="115000"/>
              </a:lnSpc>
              <a:spcAft>
                <a:spcPts val="0"/>
              </a:spcAft>
              <a:buFont typeface="+mj-lt"/>
              <a:buAutoNum type="arabicPeriod"/>
            </a:pPr>
            <a:r>
              <a:rPr lang="pl-PL" dirty="0">
                <a:ea typeface="Calibri"/>
                <a:cs typeface="Times New Roman"/>
              </a:rPr>
              <a:t>Joanna </a:t>
            </a:r>
            <a:r>
              <a:rPr lang="pl-PL" dirty="0" err="1">
                <a:ea typeface="Calibri"/>
                <a:cs typeface="Times New Roman"/>
              </a:rPr>
              <a:t>Ostapiuk</a:t>
            </a:r>
            <a:r>
              <a:rPr lang="pl-PL" dirty="0">
                <a:ea typeface="Calibri"/>
                <a:cs typeface="Times New Roman"/>
              </a:rPr>
              <a:t> Zespół Szkół Ekonomicznych w Międzyrzeczu Podlaskim</a:t>
            </a:r>
          </a:p>
          <a:p>
            <a:pPr marL="342900" lvl="0" indent="-342900">
              <a:lnSpc>
                <a:spcPct val="115000"/>
              </a:lnSpc>
              <a:spcAft>
                <a:spcPts val="0"/>
              </a:spcAft>
              <a:buFont typeface="+mj-lt"/>
              <a:buAutoNum type="arabicPeriod"/>
            </a:pPr>
            <a:r>
              <a:rPr lang="pl-PL" dirty="0">
                <a:ea typeface="Calibri"/>
                <a:cs typeface="Times New Roman"/>
              </a:rPr>
              <a:t>Mateusz Gorzelnik II Liceum Ogólnokształcące w Przemyślu</a:t>
            </a:r>
          </a:p>
          <a:p>
            <a:pPr marL="342900" lvl="0" indent="-342900">
              <a:lnSpc>
                <a:spcPct val="115000"/>
              </a:lnSpc>
              <a:spcAft>
                <a:spcPts val="0"/>
              </a:spcAft>
              <a:buFont typeface="+mj-lt"/>
              <a:buAutoNum type="arabicPeriod"/>
            </a:pPr>
            <a:r>
              <a:rPr lang="pl-PL" dirty="0">
                <a:ea typeface="Calibri"/>
                <a:cs typeface="Times New Roman"/>
              </a:rPr>
              <a:t>Weronika </a:t>
            </a:r>
            <a:r>
              <a:rPr lang="pl-PL" dirty="0" err="1">
                <a:ea typeface="Calibri"/>
                <a:cs typeface="Times New Roman"/>
              </a:rPr>
              <a:t>Mirzejewska</a:t>
            </a:r>
            <a:r>
              <a:rPr lang="pl-PL" dirty="0">
                <a:ea typeface="Calibri"/>
                <a:cs typeface="Times New Roman"/>
              </a:rPr>
              <a:t> IX Liceum Ogólnokształcące w Toruniu</a:t>
            </a:r>
          </a:p>
          <a:p>
            <a:pPr marL="342900" lvl="0" indent="-342900">
              <a:lnSpc>
                <a:spcPct val="115000"/>
              </a:lnSpc>
              <a:spcAft>
                <a:spcPts val="0"/>
              </a:spcAft>
              <a:buFont typeface="+mj-lt"/>
              <a:buAutoNum type="arabicPeriod"/>
            </a:pPr>
            <a:r>
              <a:rPr lang="pl-PL" dirty="0">
                <a:ea typeface="Calibri"/>
                <a:cs typeface="Times New Roman"/>
              </a:rPr>
              <a:t>Katarzyna Gajek Technikum w Praszce</a:t>
            </a:r>
          </a:p>
          <a:p>
            <a:pPr marL="342900" lvl="0" indent="-342900">
              <a:lnSpc>
                <a:spcPct val="115000"/>
              </a:lnSpc>
              <a:spcAft>
                <a:spcPts val="0"/>
              </a:spcAft>
              <a:buFont typeface="+mj-lt"/>
              <a:buAutoNum type="arabicPeriod"/>
            </a:pPr>
            <a:r>
              <a:rPr lang="pl-PL" dirty="0">
                <a:ea typeface="Calibri"/>
                <a:cs typeface="Times New Roman"/>
              </a:rPr>
              <a:t>Jakub Gągoł Zespół Szkół Zawodowych w Lidzbarku Warmińskim</a:t>
            </a:r>
            <a:endParaRPr lang="pl-PL" b="1" dirty="0" smtClean="0"/>
          </a:p>
          <a:p>
            <a:endParaRPr lang="pl-PL" b="1" dirty="0"/>
          </a:p>
          <a:p>
            <a:endParaRPr lang="pl-PL" b="1" dirty="0" smtClean="0"/>
          </a:p>
          <a:p>
            <a:endParaRPr lang="pl-PL" b="1" dirty="0"/>
          </a:p>
          <a:p>
            <a:endParaRPr lang="pl-PL" b="1" dirty="0" smtClean="0"/>
          </a:p>
          <a:p>
            <a:endParaRPr lang="pl-PL" b="1" dirty="0" smtClean="0"/>
          </a:p>
          <a:p>
            <a:endParaRPr lang="pl-PL" dirty="0"/>
          </a:p>
          <a:p>
            <a:endParaRPr lang="pl-PL" b="1" dirty="0"/>
          </a:p>
          <a:p>
            <a:endParaRPr lang="pl-PL" b="1" dirty="0"/>
          </a:p>
        </p:txBody>
      </p:sp>
    </p:spTree>
    <p:extLst>
      <p:ext uri="{BB962C8B-B14F-4D97-AF65-F5344CB8AC3E}">
        <p14:creationId xmlns:p14="http://schemas.microsoft.com/office/powerpoint/2010/main" val="1303653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323528" y="-11529"/>
            <a:ext cx="9144000" cy="6957392"/>
          </a:xfrm>
          <a:prstGeom prst="rect">
            <a:avLst/>
          </a:prstGeom>
        </p:spPr>
      </p:pic>
      <p:sp>
        <p:nvSpPr>
          <p:cNvPr id="3" name="pole tekstowe 2"/>
          <p:cNvSpPr txBox="1"/>
          <p:nvPr/>
        </p:nvSpPr>
        <p:spPr>
          <a:xfrm>
            <a:off x="1323977" y="1340768"/>
            <a:ext cx="6480720" cy="830997"/>
          </a:xfrm>
          <a:prstGeom prst="rect">
            <a:avLst/>
          </a:prstGeom>
          <a:noFill/>
        </p:spPr>
        <p:txBody>
          <a:bodyPr wrap="square" rtlCol="0">
            <a:spAutoFit/>
          </a:bodyPr>
          <a:lstStyle/>
          <a:p>
            <a:r>
              <a:rPr lang="pl-PL" sz="2400" dirty="0" smtClean="0"/>
              <a:t>Zwycięzcy otrzymują: głośniki </a:t>
            </a:r>
            <a:r>
              <a:rPr lang="pl-PL" sz="2400" dirty="0" err="1" smtClean="0"/>
              <a:t>bluetooth</a:t>
            </a:r>
            <a:r>
              <a:rPr lang="pl-PL" sz="2400" dirty="0" smtClean="0"/>
              <a:t>.</a:t>
            </a:r>
          </a:p>
          <a:p>
            <a:r>
              <a:rPr lang="pl-PL" sz="2400" dirty="0" smtClean="0"/>
              <a:t>Dodatkowe nagrody to </a:t>
            </a:r>
            <a:r>
              <a:rPr lang="pl-PL" sz="2400" smtClean="0"/>
              <a:t>słuchawki bezprzewodowe.</a:t>
            </a:r>
            <a:endParaRPr lang="pl-PL" dirty="0"/>
          </a:p>
        </p:txBody>
      </p:sp>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10713" r="18906" b="9874"/>
          <a:stretch/>
        </p:blipFill>
        <p:spPr bwMode="auto">
          <a:xfrm>
            <a:off x="3275856" y="3797300"/>
            <a:ext cx="1981944" cy="1993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1365"/>
          <a:stretch/>
        </p:blipFill>
        <p:spPr bwMode="auto">
          <a:xfrm>
            <a:off x="1187624" y="3143384"/>
            <a:ext cx="2470876" cy="293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7798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755576" y="807098"/>
            <a:ext cx="7848872" cy="3539430"/>
          </a:xfrm>
          <a:prstGeom prst="rect">
            <a:avLst/>
          </a:prstGeom>
          <a:noFill/>
        </p:spPr>
        <p:txBody>
          <a:bodyPr wrap="square" rtlCol="0">
            <a:spAutoFit/>
          </a:bodyPr>
          <a:lstStyle/>
          <a:p>
            <a:r>
              <a:rPr lang="pl-PL" sz="2800" b="1" dirty="0" smtClean="0"/>
              <a:t>Konkurs - Decyzje Rady Polityki Pieniężnej</a:t>
            </a:r>
          </a:p>
          <a:p>
            <a:endParaRPr lang="pl-PL" sz="2800" dirty="0" smtClean="0"/>
          </a:p>
          <a:p>
            <a:endParaRPr lang="pl-PL" sz="2800" dirty="0" smtClean="0"/>
          </a:p>
          <a:p>
            <a:r>
              <a:rPr lang="pl-PL" sz="2800" dirty="0" smtClean="0"/>
              <a:t>Konkurs dotyczył  wpływu  wielkości stóp procentowych  na  gospodarkę kraju.  </a:t>
            </a:r>
            <a:br>
              <a:rPr lang="pl-PL" sz="2800" dirty="0" smtClean="0"/>
            </a:br>
            <a:r>
              <a:rPr lang="pl-PL" sz="2800" dirty="0" smtClean="0"/>
              <a:t>Uczniowie analizowali decyzje podejmowane przez  Radę Polityki Pieniężnej decyzje dotyczące stóp procentowych  ich konsekwencje dla obywateli.</a:t>
            </a:r>
          </a:p>
        </p:txBody>
      </p:sp>
    </p:spTree>
    <p:extLst>
      <p:ext uri="{BB962C8B-B14F-4D97-AF65-F5344CB8AC3E}">
        <p14:creationId xmlns:p14="http://schemas.microsoft.com/office/powerpoint/2010/main" val="669594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755576" y="807098"/>
            <a:ext cx="7848872" cy="5386090"/>
          </a:xfrm>
          <a:prstGeom prst="rect">
            <a:avLst/>
          </a:prstGeom>
          <a:noFill/>
        </p:spPr>
        <p:txBody>
          <a:bodyPr wrap="square" rtlCol="0">
            <a:spAutoFit/>
          </a:bodyPr>
          <a:lstStyle/>
          <a:p>
            <a:r>
              <a:rPr lang="pl-PL" sz="2800" b="1" dirty="0" smtClean="0"/>
              <a:t>Konkurs - Decyzje Rady Polityki Pieniężnej</a:t>
            </a:r>
          </a:p>
          <a:p>
            <a:pPr algn="ctr"/>
            <a:r>
              <a:rPr lang="pl-PL" sz="2800" dirty="0" smtClean="0"/>
              <a:t>TREŚĆ ZADANIA I POPRAWNE ROZWIĄZANIE </a:t>
            </a:r>
            <a:endParaRPr lang="pl-PL" sz="2000" b="1" dirty="0" smtClean="0"/>
          </a:p>
          <a:p>
            <a:endParaRPr lang="pl-PL" sz="2400" b="1" dirty="0" smtClean="0"/>
          </a:p>
          <a:p>
            <a:r>
              <a:rPr lang="pl-PL" sz="2400" b="1" dirty="0" smtClean="0"/>
              <a:t>INFORMACJA </a:t>
            </a:r>
            <a:r>
              <a:rPr lang="pl-PL" sz="2400" b="1" dirty="0"/>
              <a:t>PO POSIEDZENIU RADY POLITYKI PIENIĘŻNEJ</a:t>
            </a:r>
            <a:endParaRPr lang="pl-PL" sz="2400" dirty="0"/>
          </a:p>
          <a:p>
            <a:r>
              <a:rPr lang="pl-PL" sz="2400" dirty="0"/>
              <a:t>Rada ustaliła stopy procentowe NBP na następującym poziomie:</a:t>
            </a:r>
          </a:p>
          <a:p>
            <a:pPr marL="342900" lvl="0" indent="-342900">
              <a:buFont typeface="Arial" panose="020B0604020202020204" pitchFamily="34" charset="0"/>
              <a:buChar char="•"/>
            </a:pPr>
            <a:r>
              <a:rPr lang="pl-PL" sz="2400" dirty="0"/>
              <a:t>stopa referencyjna 2,00% w skali rocznej (dotychczas 2,50% w skali rocznej);</a:t>
            </a:r>
          </a:p>
          <a:p>
            <a:pPr marL="342900" lvl="0" indent="-342900">
              <a:buFont typeface="Arial" panose="020B0604020202020204" pitchFamily="34" charset="0"/>
              <a:buChar char="•"/>
            </a:pPr>
            <a:r>
              <a:rPr lang="pl-PL" sz="2400" dirty="0"/>
              <a:t>stopa lombardowa 3,00% w skali rocznej (dotychczas 4,00% w skali rocznej);</a:t>
            </a:r>
          </a:p>
          <a:p>
            <a:pPr marL="342900" lvl="0" indent="-342900">
              <a:buFont typeface="Arial" panose="020B0604020202020204" pitchFamily="34" charset="0"/>
              <a:buChar char="•"/>
            </a:pPr>
            <a:r>
              <a:rPr lang="pl-PL" sz="2400" dirty="0"/>
              <a:t>stopa redyskonta weksli 2,25% w skali rocznej (dotychczas 2,75% w skali rocznej);</a:t>
            </a:r>
          </a:p>
          <a:p>
            <a:pPr marL="342900" lvl="0" indent="-342900">
              <a:buFont typeface="Arial" panose="020B0604020202020204" pitchFamily="34" charset="0"/>
              <a:buChar char="•"/>
            </a:pPr>
            <a:r>
              <a:rPr lang="pl-PL" sz="2400" dirty="0"/>
              <a:t>stopa depozytowa 1,00 % w skali rocznej (dotychczas 1,00% w skali rocznej</a:t>
            </a:r>
            <a:r>
              <a:rPr lang="pl-PL" sz="2400" dirty="0" smtClean="0"/>
              <a:t>).</a:t>
            </a:r>
            <a:endParaRPr lang="pl-PL" sz="2400" dirty="0"/>
          </a:p>
        </p:txBody>
      </p:sp>
    </p:spTree>
    <p:extLst>
      <p:ext uri="{BB962C8B-B14F-4D97-AF65-F5344CB8AC3E}">
        <p14:creationId xmlns:p14="http://schemas.microsoft.com/office/powerpoint/2010/main" val="1743403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755576" y="807098"/>
            <a:ext cx="7848872" cy="5447645"/>
          </a:xfrm>
          <a:prstGeom prst="rect">
            <a:avLst/>
          </a:prstGeom>
          <a:noFill/>
        </p:spPr>
        <p:txBody>
          <a:bodyPr wrap="square" rtlCol="0">
            <a:spAutoFit/>
          </a:bodyPr>
          <a:lstStyle/>
          <a:p>
            <a:r>
              <a:rPr lang="pl-PL" sz="2800" b="1" dirty="0" smtClean="0"/>
              <a:t>Konkurs - Decyzje Rady Polityki Pieniężnej</a:t>
            </a:r>
          </a:p>
          <a:p>
            <a:pPr algn="ctr"/>
            <a:endParaRPr lang="pl-PL" sz="2800" dirty="0" smtClean="0"/>
          </a:p>
          <a:p>
            <a:pPr algn="ctr"/>
            <a:r>
              <a:rPr lang="pl-PL" sz="2800" dirty="0" smtClean="0"/>
              <a:t>TREŚĆ ZADANIA I POPRAWNE ROZWIĄZANIE </a:t>
            </a:r>
          </a:p>
          <a:p>
            <a:r>
              <a:rPr lang="pl-PL" sz="2400" b="1" dirty="0" smtClean="0"/>
              <a:t>INFORMACJA </a:t>
            </a:r>
            <a:r>
              <a:rPr lang="pl-PL" sz="2400" b="1" dirty="0"/>
              <a:t>PO POSIEDZENIU RADY POLITYKI PIENIĘŻNEJ</a:t>
            </a:r>
            <a:endParaRPr lang="pl-PL" sz="2400" dirty="0"/>
          </a:p>
          <a:p>
            <a:pPr algn="just"/>
            <a:r>
              <a:rPr lang="pl-PL" sz="2400" dirty="0" smtClean="0"/>
              <a:t>Wzrost </a:t>
            </a:r>
            <a:r>
              <a:rPr lang="pl-PL" sz="2400" dirty="0"/>
              <a:t>aktywności gospodarczej na świecie pozostaje umiarkowany. Główne banki centralne nadal prowadzą ekspansywną politykę pieniężną. W czerwcu Europejski Bank Centralny obniżył stopy procentowe oraz zapowiedział przeprowadzenie dodatkowych operacji zasilających banki </a:t>
            </a:r>
            <a:r>
              <a:rPr lang="pl-PL" sz="2400" dirty="0" smtClean="0"/>
              <a:t/>
            </a:r>
            <a:br>
              <a:rPr lang="pl-PL" sz="2400" dirty="0" smtClean="0"/>
            </a:br>
            <a:r>
              <a:rPr lang="pl-PL" sz="2400" dirty="0" smtClean="0"/>
              <a:t>w </a:t>
            </a:r>
            <a:r>
              <a:rPr lang="pl-PL" sz="2400" dirty="0"/>
              <a:t>płynność, co ma na celu zwiększenie akcji kredytowej.</a:t>
            </a:r>
          </a:p>
          <a:p>
            <a:pPr algn="just"/>
            <a:r>
              <a:rPr lang="pl-PL" sz="2400" dirty="0"/>
              <a:t>W ostatnich miesiącach obniżyły się ceny wielu surowców rolnych i energetycznych, a to wraz z umiarkowanym tempem wzrostu gospodarczego na świecie sprzyja utrzymywaniu się niskiej inflacji w wielu krajach. </a:t>
            </a:r>
            <a:endParaRPr lang="pl-PL" sz="2400" dirty="0" smtClean="0">
              <a:solidFill>
                <a:srgbClr val="FF0000"/>
              </a:solidFill>
            </a:endParaRPr>
          </a:p>
        </p:txBody>
      </p:sp>
    </p:spTree>
    <p:extLst>
      <p:ext uri="{BB962C8B-B14F-4D97-AF65-F5344CB8AC3E}">
        <p14:creationId xmlns:p14="http://schemas.microsoft.com/office/powerpoint/2010/main" val="4268388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755576" y="692696"/>
            <a:ext cx="7848872" cy="6924973"/>
          </a:xfrm>
          <a:prstGeom prst="rect">
            <a:avLst/>
          </a:prstGeom>
          <a:noFill/>
        </p:spPr>
        <p:txBody>
          <a:bodyPr wrap="square" rtlCol="0">
            <a:spAutoFit/>
          </a:bodyPr>
          <a:lstStyle/>
          <a:p>
            <a:r>
              <a:rPr lang="pl-PL" sz="2800" b="1" dirty="0" smtClean="0"/>
              <a:t>Konkurs - Decyzje Rady Polityki Pieniężnej</a:t>
            </a:r>
          </a:p>
          <a:p>
            <a:pPr algn="ctr"/>
            <a:endParaRPr lang="pl-PL" sz="2800" dirty="0" smtClean="0"/>
          </a:p>
          <a:p>
            <a:pPr algn="ctr"/>
            <a:r>
              <a:rPr lang="pl-PL" sz="2800" dirty="0" smtClean="0"/>
              <a:t>TREŚĆ ZADANIA I POPRAWNE ROZWIĄZANIE </a:t>
            </a:r>
          </a:p>
          <a:p>
            <a:pPr algn="just"/>
            <a:r>
              <a:rPr lang="pl-PL" sz="2400" b="1" dirty="0" smtClean="0"/>
              <a:t>INFORMACJA </a:t>
            </a:r>
            <a:r>
              <a:rPr lang="pl-PL" sz="2400" b="1" dirty="0"/>
              <a:t>PO POSIEDZENIU RADY POLITYKI PIENIĘŻNEJ</a:t>
            </a:r>
            <a:endParaRPr lang="pl-PL" sz="2400" dirty="0"/>
          </a:p>
          <a:p>
            <a:pPr algn="just"/>
            <a:r>
              <a:rPr lang="pl-PL" sz="2400" dirty="0" smtClean="0"/>
              <a:t>W </a:t>
            </a:r>
            <a:r>
              <a:rPr lang="pl-PL" sz="2400" dirty="0"/>
              <a:t>najbliższym otoczeniu Polski – w tym w strefie euro oraz krajach Europy Środkowo-Wschodniej – inflacja pozostaje zbliżona do </a:t>
            </a:r>
            <a:r>
              <a:rPr lang="pl-PL" sz="2400" dirty="0" smtClean="0"/>
              <a:t>zera. Napływające </a:t>
            </a:r>
            <a:r>
              <a:rPr lang="pl-PL" sz="2400" dirty="0"/>
              <a:t>dane wskazują na spowolnienie dynamiki wzrostu gospodarczego w Polsce. W ostatnim miesiącu roczna inflacja CPI obniżyła się i była ujemna (wyniosła –0,3%), pozostając  wyraźnie poniżej celu inflacyjnego NBP (2,5%). Spadkowi inflacji sprzyjało obniżenie dynamiki cen żywności oraz inflacji bazowej, co wskazuje na brak presji popytowej. Brak presji kosztowej potwierdza natomiast utrzymujący się spadek cen produkcji sprzedanej przemysłu. Towarzyszą temu bardzo niskie oczekiwania inflacyjne przedsiębiorstw i gospodarstw domowych.</a:t>
            </a:r>
          </a:p>
          <a:p>
            <a:endParaRPr lang="pl-PL" sz="2400" dirty="0">
              <a:solidFill>
                <a:srgbClr val="FF0000"/>
              </a:solidFill>
            </a:endParaRPr>
          </a:p>
          <a:p>
            <a:endParaRPr lang="pl-PL" sz="2400" dirty="0" smtClean="0">
              <a:solidFill>
                <a:srgbClr val="FF0000"/>
              </a:solidFill>
            </a:endParaRPr>
          </a:p>
        </p:txBody>
      </p:sp>
    </p:spTree>
    <p:extLst>
      <p:ext uri="{BB962C8B-B14F-4D97-AF65-F5344CB8AC3E}">
        <p14:creationId xmlns:p14="http://schemas.microsoft.com/office/powerpoint/2010/main" val="41563932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755576" y="807098"/>
            <a:ext cx="7848872" cy="5447645"/>
          </a:xfrm>
          <a:prstGeom prst="rect">
            <a:avLst/>
          </a:prstGeom>
          <a:noFill/>
        </p:spPr>
        <p:txBody>
          <a:bodyPr wrap="square" rtlCol="0">
            <a:spAutoFit/>
          </a:bodyPr>
          <a:lstStyle/>
          <a:p>
            <a:r>
              <a:rPr lang="pl-PL" sz="2800" b="1" dirty="0" smtClean="0"/>
              <a:t>Konkurs - Decyzje Rady Polityki Pieniężnej</a:t>
            </a:r>
          </a:p>
          <a:p>
            <a:endParaRPr lang="pl-PL" sz="2800" dirty="0" smtClean="0"/>
          </a:p>
          <a:p>
            <a:r>
              <a:rPr lang="pl-PL" sz="2800" dirty="0" smtClean="0"/>
              <a:t>TREŚĆ ZADANIA I POPRAWNE ROZWIĄZANIE </a:t>
            </a:r>
            <a:endParaRPr lang="pl-PL" sz="2800" dirty="0" smtClean="0">
              <a:solidFill>
                <a:srgbClr val="FF0000"/>
              </a:solidFill>
            </a:endParaRPr>
          </a:p>
          <a:p>
            <a:pPr marL="457200" indent="-457200">
              <a:buAutoNum type="arabicPeriod"/>
            </a:pPr>
            <a:r>
              <a:rPr lang="pl-PL" sz="2400" dirty="0" smtClean="0"/>
              <a:t>RPP </a:t>
            </a:r>
            <a:r>
              <a:rPr lang="pl-PL" sz="2400" dirty="0"/>
              <a:t>wykonała krok w kierunku poluzowania polityki pieniężnej, tak by stała się ona bardziej restrykcyjna. </a:t>
            </a:r>
            <a:r>
              <a:rPr lang="pl-PL" sz="2400" dirty="0" smtClean="0"/>
              <a:t> </a:t>
            </a:r>
          </a:p>
          <a:p>
            <a:r>
              <a:rPr lang="pl-PL" sz="2400" dirty="0"/>
              <a:t> </a:t>
            </a:r>
            <a:r>
              <a:rPr lang="pl-PL" sz="2400" dirty="0" smtClean="0"/>
              <a:t>      PRAWDA      </a:t>
            </a:r>
            <a:r>
              <a:rPr lang="pl-PL" sz="2400" dirty="0" smtClean="0">
                <a:solidFill>
                  <a:srgbClr val="FF0000"/>
                </a:solidFill>
              </a:rPr>
              <a:t>FAŁSZ</a:t>
            </a:r>
            <a:endParaRPr lang="pl-PL" sz="2400" dirty="0">
              <a:solidFill>
                <a:srgbClr val="FF0000"/>
              </a:solidFill>
            </a:endParaRPr>
          </a:p>
          <a:p>
            <a:pPr marL="457200" indent="-457200">
              <a:buAutoNum type="arabicPeriod" startAt="2"/>
            </a:pPr>
            <a:r>
              <a:rPr lang="pl-PL" sz="2400" dirty="0" smtClean="0"/>
              <a:t>Decyzja </a:t>
            </a:r>
            <a:r>
              <a:rPr lang="pl-PL" sz="2400" dirty="0"/>
              <a:t>RPP przełoży się automatycznie na oprocentowanie depozytów i kredytów w bankach komercyjnych. </a:t>
            </a:r>
            <a:r>
              <a:rPr lang="pl-PL" sz="2400" dirty="0" smtClean="0"/>
              <a:t> </a:t>
            </a:r>
          </a:p>
          <a:p>
            <a:r>
              <a:rPr lang="pl-PL" sz="2400" dirty="0" smtClean="0"/>
              <a:t>       PRAWDA       </a:t>
            </a:r>
            <a:r>
              <a:rPr lang="pl-PL" sz="2400" dirty="0" smtClean="0">
                <a:solidFill>
                  <a:srgbClr val="FF0000"/>
                </a:solidFill>
              </a:rPr>
              <a:t>FAŁSZ</a:t>
            </a:r>
            <a:endParaRPr lang="pl-PL" sz="2400" dirty="0">
              <a:solidFill>
                <a:srgbClr val="FF0000"/>
              </a:solidFill>
            </a:endParaRPr>
          </a:p>
          <a:p>
            <a:pPr marL="457200" indent="-457200">
              <a:buAutoNum type="arabicPeriod" startAt="3"/>
            </a:pPr>
            <a:r>
              <a:rPr lang="pl-PL" sz="2400" dirty="0" smtClean="0"/>
              <a:t>Decyzja </a:t>
            </a:r>
            <a:r>
              <a:rPr lang="pl-PL" sz="2400" dirty="0"/>
              <a:t>RPP, w sytuacji nadpłynności w systemie bankowym, spowoduje spadek stawek WIBOR na rynku międzybankowym. </a:t>
            </a:r>
            <a:r>
              <a:rPr lang="pl-PL" sz="2400" dirty="0" smtClean="0"/>
              <a:t/>
            </a:r>
            <a:br>
              <a:rPr lang="pl-PL" sz="2400" dirty="0" smtClean="0"/>
            </a:br>
            <a:r>
              <a:rPr lang="pl-PL" sz="2400" dirty="0" smtClean="0">
                <a:solidFill>
                  <a:srgbClr val="FF0000"/>
                </a:solidFill>
              </a:rPr>
              <a:t>PRAWDA       </a:t>
            </a:r>
            <a:r>
              <a:rPr lang="pl-PL" sz="2400" dirty="0" smtClean="0"/>
              <a:t>FAŁSZ</a:t>
            </a:r>
          </a:p>
        </p:txBody>
      </p:sp>
    </p:spTree>
    <p:extLst>
      <p:ext uri="{BB962C8B-B14F-4D97-AF65-F5344CB8AC3E}">
        <p14:creationId xmlns:p14="http://schemas.microsoft.com/office/powerpoint/2010/main" val="2781232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755576" y="807098"/>
            <a:ext cx="7848872" cy="6186309"/>
          </a:xfrm>
          <a:prstGeom prst="rect">
            <a:avLst/>
          </a:prstGeom>
          <a:noFill/>
        </p:spPr>
        <p:txBody>
          <a:bodyPr wrap="square" rtlCol="0">
            <a:spAutoFit/>
          </a:bodyPr>
          <a:lstStyle/>
          <a:p>
            <a:r>
              <a:rPr lang="pl-PL" sz="2800" b="1" dirty="0" smtClean="0"/>
              <a:t>Konkurs - Decyzje Rady Polityki Pieniężnej</a:t>
            </a:r>
          </a:p>
          <a:p>
            <a:endParaRPr lang="pl-PL" sz="2800" dirty="0" smtClean="0"/>
          </a:p>
          <a:p>
            <a:r>
              <a:rPr lang="pl-PL" sz="2800" dirty="0" smtClean="0"/>
              <a:t>TREŚĆ ZADANIA I POPRAWNE ROZWIĄZANIE </a:t>
            </a:r>
            <a:endParaRPr lang="pl-PL" sz="2400" dirty="0"/>
          </a:p>
          <a:p>
            <a:pPr marL="457200" indent="-457200">
              <a:buAutoNum type="arabicPeriod" startAt="4"/>
            </a:pPr>
            <a:r>
              <a:rPr lang="pl-PL" sz="2400" dirty="0" smtClean="0"/>
              <a:t> Możliwe </a:t>
            </a:r>
            <a:r>
              <a:rPr lang="pl-PL" sz="2400" dirty="0"/>
              <a:t>jest, że stawka WIBID spadnie do 1,5%. </a:t>
            </a:r>
            <a:r>
              <a:rPr lang="pl-PL" sz="2400" dirty="0" smtClean="0"/>
              <a:t/>
            </a:r>
            <a:br>
              <a:rPr lang="pl-PL" sz="2400" dirty="0" smtClean="0"/>
            </a:br>
            <a:r>
              <a:rPr lang="pl-PL" sz="2400" dirty="0" smtClean="0"/>
              <a:t> </a:t>
            </a:r>
            <a:r>
              <a:rPr lang="pl-PL" sz="2400" dirty="0" smtClean="0">
                <a:solidFill>
                  <a:srgbClr val="FF0000"/>
                </a:solidFill>
              </a:rPr>
              <a:t>PRAWDA</a:t>
            </a:r>
            <a:r>
              <a:rPr lang="pl-PL" sz="2400" dirty="0" smtClean="0"/>
              <a:t>       FAŁSZ</a:t>
            </a:r>
          </a:p>
          <a:p>
            <a:pPr marL="514350" indent="-514350">
              <a:buAutoNum type="arabicPeriod" startAt="4"/>
            </a:pPr>
            <a:r>
              <a:rPr lang="pl-PL" sz="2400" dirty="0" smtClean="0"/>
              <a:t>Możliwe </a:t>
            </a:r>
            <a:r>
              <a:rPr lang="pl-PL" sz="2400" dirty="0"/>
              <a:t>jest, że stawka WIBOR wyniesie 3,75%. </a:t>
            </a:r>
            <a:r>
              <a:rPr lang="pl-PL" sz="2400" dirty="0" smtClean="0"/>
              <a:t/>
            </a:r>
            <a:br>
              <a:rPr lang="pl-PL" sz="2400" dirty="0" smtClean="0"/>
            </a:br>
            <a:r>
              <a:rPr lang="pl-PL" sz="2400" dirty="0" smtClean="0"/>
              <a:t>PRAWDA       </a:t>
            </a:r>
            <a:r>
              <a:rPr lang="pl-PL" sz="2400" dirty="0">
                <a:solidFill>
                  <a:srgbClr val="FF0000"/>
                </a:solidFill>
              </a:rPr>
              <a:t>FAŁSZ</a:t>
            </a:r>
          </a:p>
          <a:p>
            <a:pPr marL="514350" indent="-514350">
              <a:buAutoNum type="arabicPeriod" startAt="4"/>
            </a:pPr>
            <a:r>
              <a:rPr lang="pl-PL" sz="2400" dirty="0" smtClean="0"/>
              <a:t>Decyzja </a:t>
            </a:r>
            <a:r>
              <a:rPr lang="pl-PL" sz="2400" dirty="0"/>
              <a:t>RPP spowoduje automatyczny wzrost inflacji. </a:t>
            </a:r>
            <a:r>
              <a:rPr lang="pl-PL" sz="2400" dirty="0" smtClean="0"/>
              <a:t>PRAWDA       </a:t>
            </a:r>
            <a:r>
              <a:rPr lang="pl-PL" sz="2400" dirty="0" smtClean="0">
                <a:solidFill>
                  <a:srgbClr val="FF0000"/>
                </a:solidFill>
              </a:rPr>
              <a:t>FAŁSZ</a:t>
            </a:r>
          </a:p>
          <a:p>
            <a:pPr marL="514350" indent="-514350">
              <a:buAutoNum type="arabicPeriod" startAt="4"/>
            </a:pPr>
            <a:r>
              <a:rPr lang="pl-PL" sz="2400" dirty="0" smtClean="0"/>
              <a:t>Decyzja </a:t>
            </a:r>
            <a:r>
              <a:rPr lang="pl-PL" sz="2400" dirty="0"/>
              <a:t>RPP może spowodować spadek oprocentowania depozytów, a tym samym zmniejszyć wielkość depozytów. </a:t>
            </a:r>
            <a:r>
              <a:rPr lang="pl-PL" sz="2400" dirty="0" smtClean="0">
                <a:solidFill>
                  <a:srgbClr val="FF0000"/>
                </a:solidFill>
              </a:rPr>
              <a:t>PRAWDA       </a:t>
            </a:r>
            <a:r>
              <a:rPr lang="pl-PL" sz="2400" dirty="0" smtClean="0"/>
              <a:t>FAŁSZ</a:t>
            </a:r>
            <a:endParaRPr lang="pl-PL" sz="2400" dirty="0" smtClean="0">
              <a:solidFill>
                <a:srgbClr val="FF0000"/>
              </a:solidFill>
            </a:endParaRPr>
          </a:p>
          <a:p>
            <a:pPr marL="514350" indent="-514350">
              <a:buAutoNum type="arabicPeriod" startAt="4"/>
            </a:pPr>
            <a:r>
              <a:rPr lang="pl-PL" sz="2400" dirty="0" smtClean="0"/>
              <a:t>Gdyby </a:t>
            </a:r>
            <a:r>
              <a:rPr lang="pl-PL" sz="2400" dirty="0"/>
              <a:t>RPP zmniejszyła stopę rezerwy obowiązkowej, to wzrosłaby automatycznie wartość kredytów udzielonych przez system bankowy. </a:t>
            </a:r>
            <a:r>
              <a:rPr lang="pl-PL" sz="2400" dirty="0" smtClean="0"/>
              <a:t/>
            </a:r>
            <a:br>
              <a:rPr lang="pl-PL" sz="2400" dirty="0" smtClean="0"/>
            </a:br>
            <a:r>
              <a:rPr lang="pl-PL" sz="2400" dirty="0" smtClean="0"/>
              <a:t>PRAWDA       </a:t>
            </a:r>
            <a:r>
              <a:rPr lang="pl-PL" sz="2400" dirty="0" smtClean="0">
                <a:solidFill>
                  <a:srgbClr val="FF0000"/>
                </a:solidFill>
              </a:rPr>
              <a:t>FAŁSZ</a:t>
            </a:r>
          </a:p>
        </p:txBody>
      </p:sp>
    </p:spTree>
    <p:extLst>
      <p:ext uri="{BB962C8B-B14F-4D97-AF65-F5344CB8AC3E}">
        <p14:creationId xmlns:p14="http://schemas.microsoft.com/office/powerpoint/2010/main" val="3708296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755576" y="807098"/>
            <a:ext cx="7848872" cy="5816977"/>
          </a:xfrm>
          <a:prstGeom prst="rect">
            <a:avLst/>
          </a:prstGeom>
          <a:noFill/>
        </p:spPr>
        <p:txBody>
          <a:bodyPr wrap="square" rtlCol="0">
            <a:spAutoFit/>
          </a:bodyPr>
          <a:lstStyle/>
          <a:p>
            <a:r>
              <a:rPr lang="pl-PL" sz="2800" b="1" dirty="0" smtClean="0"/>
              <a:t>Konkurs - Decyzje Rady Polityki Pieniężnej</a:t>
            </a:r>
          </a:p>
          <a:p>
            <a:endParaRPr lang="pl-PL" sz="2800" dirty="0" smtClean="0"/>
          </a:p>
          <a:p>
            <a:r>
              <a:rPr lang="pl-PL" sz="2800" dirty="0" smtClean="0"/>
              <a:t>TREŚĆ ZADANIA I POPRAWNE ROZWIĄZANIE </a:t>
            </a:r>
            <a:endParaRPr lang="pl-PL" sz="2400" dirty="0">
              <a:solidFill>
                <a:srgbClr val="FF0000"/>
              </a:solidFill>
            </a:endParaRPr>
          </a:p>
          <a:p>
            <a:r>
              <a:rPr lang="pl-PL" sz="2400" dirty="0" smtClean="0"/>
              <a:t>9.    Abstrahując </a:t>
            </a:r>
            <a:r>
              <a:rPr lang="pl-PL" sz="2400" dirty="0"/>
              <a:t>od innych czynników, decyzja RPP </a:t>
            </a:r>
            <a:r>
              <a:rPr lang="pl-PL" sz="2400" dirty="0" smtClean="0"/>
              <a:t>powinna</a:t>
            </a:r>
            <a:br>
              <a:rPr lang="pl-PL" sz="2400" dirty="0" smtClean="0"/>
            </a:br>
            <a:r>
              <a:rPr lang="pl-PL" sz="2400" dirty="0" smtClean="0"/>
              <a:t>        raczej przyczynić się do osłabienia polskiego złotego </a:t>
            </a:r>
            <a:br>
              <a:rPr lang="pl-PL" sz="2400" dirty="0" smtClean="0"/>
            </a:br>
            <a:r>
              <a:rPr lang="pl-PL" sz="2400" dirty="0" smtClean="0"/>
              <a:t>        względem innych walut. </a:t>
            </a:r>
            <a:r>
              <a:rPr lang="pl-PL" sz="2400" dirty="0" smtClean="0">
                <a:solidFill>
                  <a:srgbClr val="FF0000"/>
                </a:solidFill>
              </a:rPr>
              <a:t/>
            </a:r>
            <a:br>
              <a:rPr lang="pl-PL" sz="2400" dirty="0" smtClean="0">
                <a:solidFill>
                  <a:srgbClr val="FF0000"/>
                </a:solidFill>
              </a:rPr>
            </a:br>
            <a:r>
              <a:rPr lang="pl-PL" sz="2400" dirty="0" smtClean="0">
                <a:solidFill>
                  <a:srgbClr val="FF0000"/>
                </a:solidFill>
              </a:rPr>
              <a:t>        PRAWDA          </a:t>
            </a:r>
            <a:r>
              <a:rPr lang="pl-PL" sz="2400" dirty="0" smtClean="0"/>
              <a:t>FAŁSZ</a:t>
            </a:r>
            <a:endParaRPr lang="pl-PL" sz="2400" dirty="0"/>
          </a:p>
          <a:p>
            <a:r>
              <a:rPr lang="pl-PL" sz="2400" dirty="0" smtClean="0"/>
              <a:t>10.   Decyzja </a:t>
            </a:r>
            <a:r>
              <a:rPr lang="pl-PL" sz="2400" dirty="0"/>
              <a:t>RPP spowoduje z pewnością spadek </a:t>
            </a:r>
            <a:r>
              <a:rPr lang="pl-PL" sz="2400" dirty="0" smtClean="0"/>
              <a:t/>
            </a:r>
            <a:br>
              <a:rPr lang="pl-PL" sz="2400" dirty="0" smtClean="0"/>
            </a:br>
            <a:r>
              <a:rPr lang="pl-PL" sz="2400" dirty="0" smtClean="0"/>
              <a:t>        oprocentowania </a:t>
            </a:r>
            <a:r>
              <a:rPr lang="pl-PL" sz="2400" dirty="0"/>
              <a:t>kredytów, a tym samym </a:t>
            </a:r>
            <a:r>
              <a:rPr lang="pl-PL" sz="2400" dirty="0" smtClean="0"/>
              <a:t>automatycznie</a:t>
            </a:r>
            <a:br>
              <a:rPr lang="pl-PL" sz="2400" dirty="0" smtClean="0"/>
            </a:br>
            <a:r>
              <a:rPr lang="pl-PL" sz="2400" dirty="0" smtClean="0"/>
              <a:t>        </a:t>
            </a:r>
            <a:r>
              <a:rPr lang="pl-PL" sz="2400" dirty="0"/>
              <a:t>wzrost liczby i wartości kredytów. </a:t>
            </a:r>
            <a:r>
              <a:rPr lang="pl-PL" sz="2400" dirty="0" smtClean="0"/>
              <a:t/>
            </a:r>
            <a:br>
              <a:rPr lang="pl-PL" sz="2400" dirty="0" smtClean="0"/>
            </a:br>
            <a:r>
              <a:rPr lang="pl-PL" sz="2400" dirty="0" smtClean="0"/>
              <a:t>        PRAWDA          </a:t>
            </a:r>
            <a:r>
              <a:rPr lang="pl-PL" sz="2400" dirty="0" smtClean="0">
                <a:solidFill>
                  <a:srgbClr val="FF0000"/>
                </a:solidFill>
              </a:rPr>
              <a:t>FAŁSZ</a:t>
            </a:r>
            <a:endParaRPr lang="pl-PL" sz="2400" dirty="0">
              <a:solidFill>
                <a:srgbClr val="FF0000"/>
              </a:solidFill>
            </a:endParaRPr>
          </a:p>
          <a:p>
            <a:pPr marL="457200" indent="-457200">
              <a:buAutoNum type="arabicPeriod" startAt="11"/>
            </a:pPr>
            <a:r>
              <a:rPr lang="pl-PL" sz="2400" dirty="0" smtClean="0"/>
              <a:t>  Polskie </a:t>
            </a:r>
            <a:r>
              <a:rPr lang="pl-PL" sz="2400" dirty="0"/>
              <a:t>stopy procentowe w porównaniu do stóp </a:t>
            </a:r>
            <a:r>
              <a:rPr lang="pl-PL" sz="2400" dirty="0" smtClean="0"/>
              <a:t/>
            </a:r>
            <a:br>
              <a:rPr lang="pl-PL" sz="2400" dirty="0" smtClean="0"/>
            </a:br>
            <a:r>
              <a:rPr lang="pl-PL" sz="2400" dirty="0" smtClean="0"/>
              <a:t>  procentowych </a:t>
            </a:r>
            <a:r>
              <a:rPr lang="pl-PL" sz="2400" dirty="0"/>
              <a:t>EBC są relatywnie wysokie. </a:t>
            </a:r>
            <a:r>
              <a:rPr lang="pl-PL" sz="2400" dirty="0" smtClean="0"/>
              <a:t/>
            </a:r>
            <a:br>
              <a:rPr lang="pl-PL" sz="2400" dirty="0" smtClean="0"/>
            </a:br>
            <a:r>
              <a:rPr lang="pl-PL" sz="2400" dirty="0" smtClean="0">
                <a:solidFill>
                  <a:srgbClr val="FF0000"/>
                </a:solidFill>
              </a:rPr>
              <a:t>  PRAWDA         </a:t>
            </a:r>
            <a:r>
              <a:rPr lang="pl-PL" sz="2400" dirty="0" smtClean="0"/>
              <a:t>FAŁSZ</a:t>
            </a:r>
          </a:p>
          <a:p>
            <a:endParaRPr lang="pl-PL" sz="2400" dirty="0"/>
          </a:p>
        </p:txBody>
      </p:sp>
    </p:spTree>
    <p:extLst>
      <p:ext uri="{BB962C8B-B14F-4D97-AF65-F5344CB8AC3E}">
        <p14:creationId xmlns:p14="http://schemas.microsoft.com/office/powerpoint/2010/main" val="3478401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147248" cy="6250706"/>
          </a:xfrm>
        </p:spPr>
        <p:txBody>
          <a:bodyPr/>
          <a:lstStyle/>
          <a:p>
            <a:r>
              <a:rPr lang="pl-PL" dirty="0" smtClean="0"/>
              <a:t>Konkurs obejmował </a:t>
            </a:r>
            <a:endParaRPr lang="pl-PL" dirty="0"/>
          </a:p>
        </p:txBody>
      </p:sp>
      <p:pic>
        <p:nvPicPr>
          <p:cNvPr id="4" name="Obraz 3"/>
          <p:cNvPicPr>
            <a:picLocks noChangeAspect="1"/>
          </p:cNvPicPr>
          <p:nvPr/>
        </p:nvPicPr>
        <p:blipFill>
          <a:blip r:embed="rId2" cstate="print">
            <a:lum bright="70000" contrast="-70000"/>
            <a:extLst>
              <a:ext uri="{BEBA8EAE-BF5A-486C-A8C5-ECC9F3942E4B}">
                <a14:imgProps xmlns:a14="http://schemas.microsoft.com/office/drawing/2010/main">
                  <a14:imgLayer r:embed="rId3"/>
                </a14:imgProps>
              </a:ext>
              <a:ext uri="{28A0092B-C50C-407E-A947-70E740481C1C}">
                <a14:useLocalDpi xmlns:a14="http://schemas.microsoft.com/office/drawing/2010/main" val="0"/>
              </a:ext>
            </a:extLst>
          </a:blip>
          <a:stretch>
            <a:fillRect/>
          </a:stretch>
        </p:blipFill>
        <p:spPr>
          <a:xfrm flipH="1">
            <a:off x="0" y="0"/>
            <a:ext cx="9144000" cy="6957392"/>
          </a:xfrm>
          <a:prstGeom prst="rect">
            <a:avLst/>
          </a:prstGeom>
        </p:spPr>
      </p:pic>
      <p:sp>
        <p:nvSpPr>
          <p:cNvPr id="5" name="pole tekstowe 4"/>
          <p:cNvSpPr txBox="1"/>
          <p:nvPr/>
        </p:nvSpPr>
        <p:spPr>
          <a:xfrm>
            <a:off x="755576" y="807098"/>
            <a:ext cx="7848872" cy="5509200"/>
          </a:xfrm>
          <a:prstGeom prst="rect">
            <a:avLst/>
          </a:prstGeom>
          <a:noFill/>
        </p:spPr>
        <p:txBody>
          <a:bodyPr wrap="square" rtlCol="0">
            <a:spAutoFit/>
          </a:bodyPr>
          <a:lstStyle/>
          <a:p>
            <a:r>
              <a:rPr lang="pl-PL" sz="2800" b="1" dirty="0" smtClean="0"/>
              <a:t>Konkurs - Decyzje Rady Polityki Pieniężnej</a:t>
            </a:r>
          </a:p>
          <a:p>
            <a:endParaRPr lang="pl-PL" sz="2800" dirty="0" smtClean="0"/>
          </a:p>
          <a:p>
            <a:r>
              <a:rPr lang="pl-PL" sz="2800" dirty="0" smtClean="0"/>
              <a:t>TREŚĆ ZADANIA I POPRAWNE ROZWIĄZANIE</a:t>
            </a:r>
          </a:p>
          <a:p>
            <a:pPr marL="514350" indent="-514350">
              <a:buAutoNum type="arabicPeriod" startAt="12"/>
            </a:pPr>
            <a:r>
              <a:rPr lang="pl-PL" sz="2400" dirty="0" smtClean="0"/>
              <a:t>Z </a:t>
            </a:r>
            <a:r>
              <a:rPr lang="pl-PL" sz="2400" dirty="0"/>
              <a:t>decyzji RPP możemy wywnioskować, że według niej gospodarka polska będzie się już niedługo rozwijać </a:t>
            </a:r>
            <a:r>
              <a:rPr lang="pl-PL" sz="2400" dirty="0" smtClean="0"/>
              <a:t/>
            </a:r>
            <a:br>
              <a:rPr lang="pl-PL" sz="2400" dirty="0" smtClean="0"/>
            </a:br>
            <a:r>
              <a:rPr lang="pl-PL" sz="2400" dirty="0" smtClean="0"/>
              <a:t>w </a:t>
            </a:r>
            <a:r>
              <a:rPr lang="pl-PL" sz="2400" dirty="0"/>
              <a:t>szybszym tempie. </a:t>
            </a:r>
            <a:endParaRPr lang="pl-PL" sz="2400" dirty="0" smtClean="0"/>
          </a:p>
          <a:p>
            <a:r>
              <a:rPr lang="pl-PL" sz="2400" dirty="0" smtClean="0"/>
              <a:t>       PRAWDA      </a:t>
            </a:r>
            <a:r>
              <a:rPr lang="pl-PL" sz="2400" dirty="0" smtClean="0">
                <a:solidFill>
                  <a:srgbClr val="FF0000"/>
                </a:solidFill>
              </a:rPr>
              <a:t>FAŁSZ</a:t>
            </a:r>
            <a:endParaRPr lang="pl-PL" sz="2400" dirty="0">
              <a:solidFill>
                <a:srgbClr val="FF0000"/>
              </a:solidFill>
            </a:endParaRPr>
          </a:p>
          <a:p>
            <a:r>
              <a:rPr lang="pl-PL" sz="2400" dirty="0" smtClean="0"/>
              <a:t>13. Jeśli </a:t>
            </a:r>
            <a:r>
              <a:rPr lang="pl-PL" sz="2400" dirty="0"/>
              <a:t>bank komercyjny oferuje depozyt </a:t>
            </a:r>
            <a:r>
              <a:rPr lang="pl-PL" sz="2400" dirty="0" smtClean="0"/>
              <a:t>miesięczny</a:t>
            </a:r>
            <a:br>
              <a:rPr lang="pl-PL" sz="2400" dirty="0" smtClean="0"/>
            </a:br>
            <a:r>
              <a:rPr lang="pl-PL" sz="2400" dirty="0" smtClean="0"/>
              <a:t>       </a:t>
            </a:r>
            <a:r>
              <a:rPr lang="pl-PL" sz="2400" dirty="0"/>
              <a:t>oprocentowany 3% </a:t>
            </a:r>
            <a:r>
              <a:rPr lang="pl-PL" sz="2400" dirty="0" err="1"/>
              <a:t>p.a</a:t>
            </a:r>
            <a:r>
              <a:rPr lang="pl-PL" sz="2400" dirty="0"/>
              <a:t>., a inflacja będzie </a:t>
            </a:r>
            <a:r>
              <a:rPr lang="pl-PL" sz="2400" dirty="0" smtClean="0"/>
              <a:t>tak </a:t>
            </a:r>
            <a:br>
              <a:rPr lang="pl-PL" sz="2400" dirty="0" smtClean="0"/>
            </a:br>
            <a:r>
              <a:rPr lang="pl-PL" sz="2400" dirty="0" smtClean="0"/>
              <a:t>       sama </a:t>
            </a:r>
            <a:r>
              <a:rPr lang="pl-PL" sz="2400" dirty="0"/>
              <a:t>jak w ostatnim miesiącu, to realna </a:t>
            </a:r>
            <a:r>
              <a:rPr lang="pl-PL" sz="2400" dirty="0" smtClean="0"/>
              <a:t>stopa</a:t>
            </a:r>
            <a:br>
              <a:rPr lang="pl-PL" sz="2400" dirty="0" smtClean="0"/>
            </a:br>
            <a:r>
              <a:rPr lang="pl-PL" sz="2400" dirty="0" smtClean="0"/>
              <a:t>       </a:t>
            </a:r>
            <a:r>
              <a:rPr lang="pl-PL" sz="2400" dirty="0"/>
              <a:t>procentowa (bez uwzględnienia podatku Belki</a:t>
            </a:r>
            <a:r>
              <a:rPr lang="pl-PL" sz="2400" dirty="0" smtClean="0"/>
              <a:t>)</a:t>
            </a:r>
            <a:br>
              <a:rPr lang="pl-PL" sz="2400" dirty="0" smtClean="0"/>
            </a:br>
            <a:r>
              <a:rPr lang="pl-PL" sz="2400" dirty="0" smtClean="0"/>
              <a:t>       </a:t>
            </a:r>
            <a:r>
              <a:rPr lang="pl-PL" sz="2400" dirty="0"/>
              <a:t>wyniesie ok. 2,7%. </a:t>
            </a:r>
            <a:r>
              <a:rPr lang="pl-PL" sz="2400" dirty="0" smtClean="0"/>
              <a:t/>
            </a:r>
            <a:br>
              <a:rPr lang="pl-PL" sz="2400" dirty="0" smtClean="0"/>
            </a:br>
            <a:r>
              <a:rPr lang="pl-PL" sz="2400" dirty="0" smtClean="0"/>
              <a:t>       PRAWDA      </a:t>
            </a:r>
            <a:r>
              <a:rPr lang="pl-PL" sz="2400" dirty="0" smtClean="0">
                <a:solidFill>
                  <a:srgbClr val="FF0000"/>
                </a:solidFill>
              </a:rPr>
              <a:t>FAŁSZ</a:t>
            </a:r>
            <a:endParaRPr lang="pl-PL" sz="2400" dirty="0">
              <a:solidFill>
                <a:srgbClr val="FF0000"/>
              </a:solidFill>
            </a:endParaRPr>
          </a:p>
          <a:p>
            <a:endParaRPr lang="pl-PL" sz="2800" dirty="0" smtClean="0">
              <a:solidFill>
                <a:srgbClr val="FF0000"/>
              </a:solidFill>
            </a:endParaRPr>
          </a:p>
        </p:txBody>
      </p:sp>
    </p:spTree>
    <p:extLst>
      <p:ext uri="{BB962C8B-B14F-4D97-AF65-F5344CB8AC3E}">
        <p14:creationId xmlns:p14="http://schemas.microsoft.com/office/powerpoint/2010/main" val="3096785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1828</TotalTime>
  <Words>570</Words>
  <Application>Microsoft Office PowerPoint</Application>
  <PresentationFormat>Pokaz na ekranie (4:3)</PresentationFormat>
  <Paragraphs>111</Paragraphs>
  <Slides>13</Slides>
  <Notes>0</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Motyw pakietu Office</vt:lpstr>
      <vt:lpstr>Konkurs obejmował </vt:lpstr>
      <vt:lpstr>Konkurs obejmował </vt:lpstr>
      <vt:lpstr>Konkurs obejmował </vt:lpstr>
      <vt:lpstr>Konkurs obejmował </vt:lpstr>
      <vt:lpstr>Konkurs obejmował </vt:lpstr>
      <vt:lpstr>Konkurs obejmował </vt:lpstr>
      <vt:lpstr>Konkurs obejmował </vt:lpstr>
      <vt:lpstr>Konkurs obejmował </vt:lpstr>
      <vt:lpstr>Konkurs obejmował </vt:lpstr>
      <vt:lpstr>Konkurs obejmował </vt:lpstr>
      <vt:lpstr>Konkurs obejmował </vt:lpstr>
      <vt:lpstr>Konkurs obejmował </vt:lpstr>
      <vt:lpstr>Konkurs obejmował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Konkurs obejmował</dc:title>
  <dc:creator>fmp</dc:creator>
  <cp:lastModifiedBy>fmp</cp:lastModifiedBy>
  <cp:revision>25</cp:revision>
  <dcterms:created xsi:type="dcterms:W3CDTF">2014-11-19T13:18:13Z</dcterms:created>
  <dcterms:modified xsi:type="dcterms:W3CDTF">2015-02-22T12:43:34Z</dcterms:modified>
</cp:coreProperties>
</file>