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85" r:id="rId4"/>
    <p:sldId id="267" r:id="rId5"/>
    <p:sldId id="275" r:id="rId6"/>
    <p:sldId id="286" r:id="rId7"/>
    <p:sldId id="287" r:id="rId8"/>
    <p:sldId id="288" r:id="rId9"/>
    <p:sldId id="266" r:id="rId10"/>
    <p:sldId id="265" r:id="rId11"/>
    <p:sldId id="262" r:id="rId12"/>
    <p:sldId id="26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80" d="100"/>
          <a:sy n="80" d="100"/>
        </p:scale>
        <p:origin x="-107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FD74-4A81-456A-8D06-9F74026EDD24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D8C7-719B-4FFA-AE7A-993F8D92B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40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07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7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3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06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2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1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8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7544" y="21677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Jaki zysk?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46580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404664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Zwycięzcami konkursu zostali:  </a:t>
            </a:r>
          </a:p>
          <a:p>
            <a:endParaRPr lang="pl-PL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Milena </a:t>
            </a:r>
            <a:r>
              <a:rPr lang="pl-PL" dirty="0" smtClean="0"/>
              <a:t>Głowacka   Zespół </a:t>
            </a:r>
            <a:r>
              <a:rPr lang="pl-PL" dirty="0"/>
              <a:t>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Szymon Rosik	III Liceum Ogólnokształcące im. Juliusza Słowackiego w 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Beata Durka	Zespół Szkół Ponadgimnazjalnych w Poddębicach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Jakub </a:t>
            </a:r>
            <a:r>
              <a:rPr lang="pl-PL" dirty="0" err="1"/>
              <a:t>Osowicz</a:t>
            </a:r>
            <a:r>
              <a:rPr lang="pl-PL" dirty="0"/>
              <a:t>	Zespół 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Katarzyna </a:t>
            </a:r>
            <a:r>
              <a:rPr lang="pl-PL" dirty="0" smtClean="0"/>
              <a:t>Zacharek   Zespół </a:t>
            </a:r>
            <a:r>
              <a:rPr lang="pl-PL" dirty="0"/>
              <a:t>Szkół Górniczo-Energetycznych im. Stanisława Staszica w 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Krystian </a:t>
            </a:r>
            <a:r>
              <a:rPr lang="pl-PL" dirty="0" smtClean="0"/>
              <a:t>Wawrzyniak   III </a:t>
            </a:r>
            <a:r>
              <a:rPr lang="pl-PL" dirty="0"/>
              <a:t>Liceum Ogólnokształcące im. Juliusza Słowackiego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Lesznie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Monika </a:t>
            </a:r>
            <a:r>
              <a:rPr lang="pl-PL" dirty="0" err="1"/>
              <a:t>Mikitin</a:t>
            </a:r>
            <a:r>
              <a:rPr lang="pl-PL" dirty="0"/>
              <a:t>	Zespół Szkół Górniczo-Energetycznych im. Stanisława Staszica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Dominik </a:t>
            </a:r>
            <a:r>
              <a:rPr lang="pl-PL" dirty="0" smtClean="0"/>
              <a:t>Ratajczyk     Zespół </a:t>
            </a:r>
            <a:r>
              <a:rPr lang="pl-PL" dirty="0"/>
              <a:t>Szkół Ponadgimnazjalnych w Poddębicach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Ewelina </a:t>
            </a:r>
            <a:r>
              <a:rPr lang="pl-PL" dirty="0" smtClean="0"/>
              <a:t>Rogalewska   Zespół </a:t>
            </a:r>
            <a:r>
              <a:rPr lang="pl-PL" dirty="0"/>
              <a:t>Szkół Górniczo-Energetycznych im. Stanisława Staszica w Koninie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Paulina Pietrzak	</a:t>
            </a:r>
            <a:r>
              <a:rPr lang="pl-PL" dirty="0" smtClean="0"/>
              <a:t>    Zespół </a:t>
            </a:r>
            <a:r>
              <a:rPr lang="pl-PL" dirty="0"/>
              <a:t>Szkół Ponadgimnazjalnych w Poddębicach</a:t>
            </a:r>
          </a:p>
          <a:p>
            <a:endParaRPr lang="pl-PL" b="1" dirty="0" smtClean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46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908720"/>
            <a:ext cx="8208912" cy="511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Nagrody otrzymują również: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Karolina </a:t>
            </a:r>
            <a:r>
              <a:rPr lang="pl-PL" dirty="0" err="1"/>
              <a:t>Maślewska</a:t>
            </a:r>
            <a:r>
              <a:rPr lang="pl-PL" dirty="0"/>
              <a:t>	Technikum w Świeciu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Marta Góra	Technikum Nr 1 w Ostrowcu Świętokrzyskim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Paulina </a:t>
            </a:r>
            <a:r>
              <a:rPr lang="pl-PL" dirty="0" err="1" smtClean="0"/>
              <a:t>Poliszuk</a:t>
            </a:r>
            <a:r>
              <a:rPr lang="pl-PL" dirty="0" smtClean="0"/>
              <a:t>    Technikum </a:t>
            </a:r>
            <a:r>
              <a:rPr lang="pl-PL" dirty="0"/>
              <a:t>Ekonomiczne Nr 3 w Chełmie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Bartosz Barszcz	Technikum nr 3 w Rybniku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Sylwia </a:t>
            </a:r>
            <a:r>
              <a:rPr lang="pl-PL" dirty="0"/>
              <a:t>Koch	Zespół Szkół Zawodowych Nr 3 w Skierniewicach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Łukasz Pawlak	Technikum Nr 1 w Łaziskach Górnych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Iga Wiśniewska	</a:t>
            </a:r>
            <a:r>
              <a:rPr lang="pl-PL" dirty="0" smtClean="0"/>
              <a:t>    VI </a:t>
            </a:r>
            <a:r>
              <a:rPr lang="pl-PL" dirty="0"/>
              <a:t>Liceum Ogólnokształcące im. J. Lelewela  w Łodzi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Paulina </a:t>
            </a:r>
            <a:r>
              <a:rPr lang="pl-PL" dirty="0" smtClean="0"/>
              <a:t>Nowińska    Zespół </a:t>
            </a:r>
            <a:r>
              <a:rPr lang="pl-PL" dirty="0"/>
              <a:t>Szkół Technicznych w Lipnie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Mariola </a:t>
            </a:r>
            <a:r>
              <a:rPr lang="pl-PL" dirty="0" err="1" smtClean="0"/>
              <a:t>Stranczik</a:t>
            </a:r>
            <a:r>
              <a:rPr lang="pl-PL" dirty="0" smtClean="0"/>
              <a:t>  Technikum </a:t>
            </a:r>
            <a:r>
              <a:rPr lang="pl-PL" dirty="0"/>
              <a:t>w Strzelcach Opolskich w </a:t>
            </a:r>
            <a:r>
              <a:rPr lang="pl-PL" dirty="0" smtClean="0"/>
              <a:t>Strzelcach </a:t>
            </a:r>
            <a:r>
              <a:rPr lang="pl-PL" dirty="0"/>
              <a:t>Opolskich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Jan Dominiak	I Liceum Ogólnokształcące w Poznaniu</a:t>
            </a:r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036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23977" y="13407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Zwycięzcy otrzymują: głośniki Creative</a:t>
            </a:r>
          </a:p>
          <a:p>
            <a:r>
              <a:rPr lang="pl-PL" sz="2400" dirty="0" smtClean="0"/>
              <a:t>Dodatkowe nagrody to </a:t>
            </a:r>
            <a:r>
              <a:rPr lang="pl-PL" sz="2400" dirty="0" err="1" smtClean="0"/>
              <a:t>powerbank</a:t>
            </a:r>
            <a:r>
              <a:rPr lang="pl-PL" sz="2400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38290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3526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74349" y="98072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 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Konkurs dotyczył  analizy wielkości zysku </a:t>
            </a:r>
            <a:br>
              <a:rPr lang="pl-PL" sz="2800" dirty="0" smtClean="0"/>
            </a:br>
            <a:r>
              <a:rPr lang="pl-PL" sz="2800" dirty="0" smtClean="0"/>
              <a:t>w zależności  wybranej inwestycji  (Funduszu Akcji, Obligacji czy lokacie bankowej). </a:t>
            </a:r>
            <a:endParaRPr lang="pl-PL" sz="2800" dirty="0"/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669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908720"/>
            <a:ext cx="78488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  <a:endParaRPr lang="pl-PL" sz="2400" b="1" dirty="0" smtClean="0"/>
          </a:p>
          <a:p>
            <a:r>
              <a:rPr lang="pl-PL" sz="2000" dirty="0"/>
              <a:t>Wojtek, Zuza i Damian są rodzeństwem i właśnie zaczynają swoją pierwszą pracę. Każde z nich skończyło studia wyższe i teraz może cieszyć się realizacją swoich pasji w nowej pracy oraz, dzięki zarobionym pieniądzom, planować swoją przyszłość. Za wykonywaną pracę każde z nich otrzymuje przeciętne miesięczne wynagrodzenie w wysokości 3893 zł </a:t>
            </a:r>
            <a:r>
              <a:rPr lang="pl-PL" sz="2000" dirty="0" smtClean="0"/>
              <a:t>brutto</a:t>
            </a:r>
            <a:r>
              <a:rPr lang="pl-PL" sz="2000" baseline="30000" dirty="0" smtClean="0"/>
              <a:t>1</a:t>
            </a:r>
            <a:r>
              <a:rPr lang="pl-PL" sz="2000" dirty="0" smtClean="0"/>
              <a:t>. </a:t>
            </a:r>
            <a:br>
              <a:rPr lang="pl-PL" sz="2000" dirty="0" smtClean="0"/>
            </a:br>
            <a:r>
              <a:rPr lang="pl-PL" sz="2000" dirty="0" smtClean="0"/>
              <a:t>Po </a:t>
            </a:r>
            <a:r>
              <a:rPr lang="pl-PL" sz="2000" dirty="0"/>
              <a:t>opłaceniu podatków i składek ubezpieczenia społecznego, składek na ubezpieczenie zdrowotne, każdemu z naszych bohaterów pozostaje 2778 </a:t>
            </a:r>
            <a:r>
              <a:rPr lang="pl-PL" sz="2000" dirty="0" smtClean="0"/>
              <a:t>zł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</a:t>
            </a:r>
            <a:r>
              <a:rPr lang="pl-PL" sz="2000" dirty="0"/>
              <a:t>. Wojtek, Zuza i Damian mają jeszcze jedną cechę – otóż ich wydatki są dokładnie takie same i wynoszą dokładnie tyle ile wydatki przeciętnej Polki/Polaka według </a:t>
            </a:r>
            <a:r>
              <a:rPr lang="pl-PL" sz="2000" dirty="0" smtClean="0"/>
              <a:t>GUS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  </a:t>
            </a:r>
            <a:r>
              <a:rPr lang="pl-PL" sz="2000" dirty="0"/>
              <a:t>- co miesiąc wydają 1062 zł. Jak widzimy co miesiąc dysponują kwotą 1716 zł którą mogą przeznaczyć, co też czynią, na inwestycje i oszczędności. Nasi bohaterowie odkładają pieniądze przez trzy miesiące po czym inwestują je raz na kwartał, zgodnie z tabelą 1. </a:t>
            </a:r>
            <a:endParaRPr lang="pl-PL" sz="2000" dirty="0" smtClean="0"/>
          </a:p>
          <a:p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baseline="36000" dirty="0" smtClean="0"/>
              <a:t>1</a:t>
            </a:r>
            <a:r>
              <a:rPr lang="pl-PL" baseline="30000" dirty="0" smtClean="0"/>
              <a:t>http</a:t>
            </a:r>
            <a:r>
              <a:rPr lang="pl-PL" baseline="30000" dirty="0"/>
              <a:t>://stat.gov.pl/sygnalne/komunikaty-i-obwieszczenia/lista-komunikatow-i-obwieszczen/obwieszczenie-w-sprawie-przecietnego-miesiecznego-wynagrodzenia-w-sektorze-przedsiebiorstw-w-sierpniu-2014-r-,</a:t>
            </a:r>
            <a:r>
              <a:rPr lang="pl-PL" baseline="30000" dirty="0" smtClean="0"/>
              <a:t>56,9.html</a:t>
            </a:r>
            <a:br>
              <a:rPr lang="pl-PL" baseline="30000" dirty="0" smtClean="0"/>
            </a:br>
            <a:r>
              <a:rPr lang="pl-PL" baseline="36000" dirty="0"/>
              <a:t>2http://www.money.pl/podatki/kalkulatory/plac/</a:t>
            </a:r>
          </a:p>
          <a:p>
            <a:pPr>
              <a:lnSpc>
                <a:spcPts val="900"/>
              </a:lnSpc>
            </a:pPr>
            <a:r>
              <a:rPr lang="pl-PL" baseline="36000" dirty="0"/>
              <a:t>3http://</a:t>
            </a:r>
            <a:r>
              <a:rPr lang="pl-PL" baseline="36000" dirty="0" smtClean="0"/>
              <a:t>stat.gov.pl/obszary-tematyczne/warunki-</a:t>
            </a:r>
            <a:r>
              <a:rPr lang="pl-PL" baseline="36000" dirty="0" err="1" smtClean="0"/>
              <a:t>zycia</a:t>
            </a:r>
            <a:r>
              <a:rPr lang="pl-PL" baseline="36000" dirty="0" smtClean="0"/>
              <a:t>/dochody-wydatki-i-warunki-</a:t>
            </a:r>
            <a:r>
              <a:rPr lang="pl-PL" baseline="36000" dirty="0" err="1" smtClean="0"/>
              <a:t>zycia</a:t>
            </a:r>
            <a:r>
              <a:rPr lang="pl-PL" baseline="36000" dirty="0" smtClean="0"/>
              <a:t>-</a:t>
            </a:r>
            <a:r>
              <a:rPr lang="pl-PL" baseline="36000" dirty="0" err="1" smtClean="0"/>
              <a:t>ludnosci</a:t>
            </a:r>
            <a:r>
              <a:rPr lang="pl-PL" baseline="36000" dirty="0" smtClean="0"/>
              <a:t>/sytuacja-gospodarstw-domowych-w-2013-r-w-swietle-wynikow-badan-budzetow-gospodarstw-domowych,3,13.html</a:t>
            </a:r>
            <a:endParaRPr lang="pl-PL" baseline="36000" dirty="0"/>
          </a:p>
          <a:p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69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90872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  <a:endParaRPr lang="pl-PL" sz="2400" b="1" dirty="0" smtClean="0"/>
          </a:p>
          <a:p>
            <a:endParaRPr lang="pl-PL" sz="2400" b="1" dirty="0" smtClean="0"/>
          </a:p>
          <a:p>
            <a:endParaRPr lang="pl-PL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03457"/>
              </p:ext>
            </p:extLst>
          </p:nvPr>
        </p:nvGraphicFramePr>
        <p:xfrm>
          <a:off x="1619672" y="2260795"/>
          <a:ext cx="3493981" cy="4525953"/>
        </p:xfrm>
        <a:graphic>
          <a:graphicData uri="http://schemas.openxmlformats.org/drawingml/2006/table">
            <a:tbl>
              <a:tblPr firstRow="1" firstCol="1" bandRow="1"/>
              <a:tblGrid>
                <a:gridCol w="600965"/>
                <a:gridCol w="600965"/>
                <a:gridCol w="717431"/>
                <a:gridCol w="810603"/>
                <a:gridCol w="764017"/>
              </a:tblGrid>
              <a:tr h="42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Data</a:t>
                      </a:r>
                      <a:endParaRPr lang="pl-P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Fundusz Akcji 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Fundusz Akcji 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Fundusz Obligacji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Oprocentowanie lokaty w skali roku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31-gru-07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31-mar-08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30-cze-08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30-wrz-08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31-gru-08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31-mar-09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30-cze-09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30-wrz-09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pl-P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31-gru-09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31-mar-10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30-cze-10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30-wrz-10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31-gru-10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31-mar-11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30-cze-11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30-gru-11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156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30-mar-12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29-cze-12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28-wrz-12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240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31-gru-12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29-mar-13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28-cze-13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258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30-wrz-13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31-gru-13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31-mar-14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267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30-cze-14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269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30-wrz-14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272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2,0%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31-gru-14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211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273</a:t>
                      </a:r>
                      <a:endParaRPr lang="pl-P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2,0%</a:t>
                      </a:r>
                      <a:endParaRPr lang="pl-PL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10" marR="32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17551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Tab.1 Ceny jednostek inwestycyjnych poszczególnych funduszy oraz oprocentowanie lokat w skali roku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Źródło: opracowanie własne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564" y="733792"/>
            <a:ext cx="7848872" cy="702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</a:p>
          <a:p>
            <a:pPr algn="ctr"/>
            <a:endParaRPr lang="pl-PL" sz="2400" b="1" dirty="0" smtClean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a typeface="Times New Roman"/>
                <a:cs typeface="Times New Roman"/>
              </a:rPr>
              <a:t>Ile jednostek Funduszu Akcyjnego 1 mógł zakupić Wojtek za swoje oszczędności (trzymiesięczne) 31 marca 2009?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36,77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46,38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52,00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40,86</a:t>
            </a:r>
          </a:p>
          <a:p>
            <a:pPr marL="800100" lvl="1" indent="-342900" algn="just">
              <a:spcAft>
                <a:spcPts val="1000"/>
              </a:spcAft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</a:t>
            </a:r>
            <a:r>
              <a:rPr lang="pl-PL" dirty="0" smtClean="0">
                <a:ea typeface="Times New Roman"/>
                <a:cs typeface="Times New Roman"/>
              </a:rPr>
              <a:t>prawidłowa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a typeface="Times New Roman"/>
                <a:cs typeface="Times New Roman"/>
              </a:rPr>
              <a:t>Ile jednostek Funduszu Obligacji mógł zakupić Damian za swoje oszczędności (trzymiesięczne) 30 marca 2012? 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22,29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21,45</a:t>
            </a: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22,00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l-PL" dirty="0" smtClean="0">
                <a:ea typeface="Times New Roman"/>
                <a:cs typeface="Times New Roman"/>
              </a:rPr>
              <a:t>23,00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prawidłowa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lvl="1" algn="just">
              <a:spcAft>
                <a:spcPts val="1000"/>
              </a:spcAft>
            </a:pPr>
            <a:endParaRPr lang="pl-PL" sz="2000" dirty="0">
              <a:ea typeface="Times New Roman"/>
              <a:cs typeface="Times New Roman"/>
            </a:endParaRP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16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564" y="733792"/>
            <a:ext cx="7848872" cy="707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</a:p>
          <a:p>
            <a:pPr algn="ctr"/>
            <a:endParaRPr lang="pl-PL" sz="2400" b="1" dirty="0" smtClean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pl-PL" dirty="0" smtClean="0">
                <a:ea typeface="Times New Roman"/>
                <a:cs typeface="Times New Roman"/>
              </a:rPr>
              <a:t>Ile </a:t>
            </a:r>
            <a:r>
              <a:rPr lang="pl-PL" dirty="0">
                <a:ea typeface="Times New Roman"/>
                <a:cs typeface="Times New Roman"/>
              </a:rPr>
              <a:t>jednostek Funduszu Akcji 2 będzie posiadać na swoim rachunku Zuza </a:t>
            </a:r>
            <a:r>
              <a:rPr lang="pl-PL" dirty="0" smtClean="0">
                <a:ea typeface="Times New Roman"/>
                <a:cs typeface="Times New Roman"/>
              </a:rPr>
              <a:t/>
            </a:r>
            <a:br>
              <a:rPr lang="pl-PL" dirty="0" smtClean="0">
                <a:ea typeface="Times New Roman"/>
                <a:cs typeface="Times New Roman"/>
              </a:rPr>
            </a:br>
            <a:r>
              <a:rPr lang="pl-PL" dirty="0" smtClean="0">
                <a:ea typeface="Times New Roman"/>
                <a:cs typeface="Times New Roman"/>
              </a:rPr>
              <a:t>w </a:t>
            </a:r>
            <a:r>
              <a:rPr lang="pl-PL" dirty="0">
                <a:ea typeface="Times New Roman"/>
                <a:cs typeface="Times New Roman"/>
              </a:rPr>
              <a:t>dniu zakończenia inwestycji, tuż przed ich zbyciem? Jednostki mogą być nabywane w części ułamkowej (np. 2,3457 </a:t>
            </a:r>
            <a:r>
              <a:rPr lang="pl-PL" dirty="0" smtClean="0">
                <a:ea typeface="Times New Roman"/>
                <a:cs typeface="Times New Roman"/>
              </a:rPr>
              <a:t>jednostki)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4460,40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4462,39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4470,38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4472,29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</a:t>
            </a:r>
            <a:r>
              <a:rPr lang="pl-PL" dirty="0" smtClean="0">
                <a:ea typeface="Times New Roman"/>
                <a:cs typeface="Times New Roman"/>
              </a:rPr>
              <a:t>prawidłowa</a:t>
            </a:r>
            <a:r>
              <a:rPr lang="pl-PL" dirty="0">
                <a:ea typeface="Times New Roman"/>
                <a:cs typeface="Times New Roman"/>
              </a:rPr>
              <a:t> </a:t>
            </a:r>
            <a:endParaRPr lang="pl-PL" dirty="0" smtClean="0">
              <a:ea typeface="Times New Roman"/>
              <a:cs typeface="Times New Roman"/>
            </a:endParaRPr>
          </a:p>
          <a:p>
            <a:pPr lvl="1" algn="just"/>
            <a:endParaRPr lang="pl-PL" dirty="0"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3"/>
            </a:pPr>
            <a:r>
              <a:rPr lang="pl-PL" dirty="0">
                <a:ea typeface="Times New Roman"/>
                <a:cs typeface="Times New Roman"/>
              </a:rPr>
              <a:t>Ile pieniędzy po zakończeniu inwestycji zgromadziła Zuza po opłaceniu podatku i opłat</a:t>
            </a:r>
            <a:r>
              <a:rPr lang="pl-PL" dirty="0" smtClean="0">
                <a:ea typeface="Times New Roman"/>
                <a:cs typeface="Times New Roman"/>
              </a:rPr>
              <a:t>?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 smtClean="0">
                <a:ea typeface="Times New Roman"/>
                <a:cs typeface="Times New Roman"/>
              </a:rPr>
              <a:t>126 647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 smtClean="0">
                <a:solidFill>
                  <a:srgbClr val="FF0000"/>
                </a:solidFill>
                <a:ea typeface="Times New Roman"/>
                <a:cs typeface="Times New Roman"/>
              </a:rPr>
              <a:t>126</a:t>
            </a: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 509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127 490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127 606</a:t>
            </a:r>
          </a:p>
          <a:p>
            <a:pPr marL="800100" lvl="1" indent="-342900" algn="just">
              <a:spcAft>
                <a:spcPts val="1000"/>
              </a:spcAft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prawidłowa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lvl="1" algn="just">
              <a:spcAft>
                <a:spcPts val="1000"/>
              </a:spcAft>
            </a:pPr>
            <a:endParaRPr lang="pl-PL" sz="2000" dirty="0">
              <a:ea typeface="Times New Roman"/>
              <a:cs typeface="Times New Roman"/>
            </a:endParaRP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332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564" y="733792"/>
            <a:ext cx="7848872" cy="679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</a:p>
          <a:p>
            <a:pPr algn="ctr"/>
            <a:endParaRPr lang="pl-PL" sz="2400" b="1" dirty="0" smtClean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pl-PL" dirty="0">
                <a:ea typeface="Times New Roman"/>
                <a:cs typeface="Times New Roman"/>
              </a:rPr>
              <a:t>Ile pieniędzy po zakończeniu inwestycji zgromadził Wojtek po opłaceniu podatku i opłat</a:t>
            </a:r>
            <a:r>
              <a:rPr lang="pl-PL" dirty="0" smtClean="0">
                <a:ea typeface="Times New Roman"/>
                <a:cs typeface="Times New Roman"/>
              </a:rPr>
              <a:t>?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142 619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144 379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140 858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135 576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prawidłowa</a:t>
            </a:r>
          </a:p>
          <a:p>
            <a:pPr marL="914400" algn="just">
              <a:spcAft>
                <a:spcPts val="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pl-PL" dirty="0" smtClean="0">
                <a:ea typeface="Times New Roman"/>
                <a:cs typeface="Times New Roman"/>
              </a:rPr>
              <a:t>Ile </a:t>
            </a:r>
            <a:r>
              <a:rPr lang="pl-PL" dirty="0">
                <a:ea typeface="Times New Roman"/>
                <a:cs typeface="Times New Roman"/>
              </a:rPr>
              <a:t>pieniędzy po zakończeniu inwestycji zgromadził Damian po opłaceniu podatku i opłat</a:t>
            </a:r>
            <a:r>
              <a:rPr lang="pl-PL" dirty="0" smtClean="0">
                <a:ea typeface="Times New Roman"/>
                <a:cs typeface="Times New Roman"/>
              </a:rPr>
              <a:t>?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143 891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142 136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140 381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135 117 </a:t>
            </a:r>
          </a:p>
          <a:p>
            <a:pPr marL="800100" lvl="1" indent="-342900" algn="just">
              <a:spcAft>
                <a:spcPts val="1000"/>
              </a:spcAft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prawidłowa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lvl="1" algn="just">
              <a:spcAft>
                <a:spcPts val="1000"/>
              </a:spcAft>
            </a:pPr>
            <a:endParaRPr lang="pl-PL" sz="2000" dirty="0">
              <a:ea typeface="Times New Roman"/>
              <a:cs typeface="Times New Roman"/>
            </a:endParaRP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92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564" y="733792"/>
            <a:ext cx="7848872" cy="596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Jaki zysk?</a:t>
            </a:r>
          </a:p>
          <a:p>
            <a:pPr algn="ctr"/>
            <a:r>
              <a:rPr lang="pl-PL" sz="2400" dirty="0" smtClean="0"/>
              <a:t>TREŚĆ ZADANIA I POPRAWNE ROZWIĄZANIE </a:t>
            </a:r>
          </a:p>
          <a:p>
            <a:pPr algn="ctr"/>
            <a:endParaRPr lang="pl-PL" sz="2400" b="1" dirty="0" smtClean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pl-PL" dirty="0">
                <a:ea typeface="Times New Roman"/>
                <a:cs typeface="Times New Roman"/>
              </a:rPr>
              <a:t>Ile pieniędzy zgromadziliby nasi bohaterowi w dniu zakończenia inwestycji, jeśli oszczędzaliby na lokacie bankowej?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132 509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137 672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solidFill>
                  <a:srgbClr val="FF0000"/>
                </a:solidFill>
                <a:ea typeface="Times New Roman"/>
                <a:cs typeface="Times New Roman"/>
              </a:rPr>
              <a:t>139 393</a:t>
            </a:r>
            <a:endParaRPr lang="pl-PL" dirty="0">
              <a:ea typeface="Times New Roman"/>
              <a:cs typeface="Times New Roman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141 113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żadna z powyższych odpowiedzi nie jest prawidłowa</a:t>
            </a:r>
          </a:p>
          <a:p>
            <a:pPr marL="457200" algn="just">
              <a:spcAft>
                <a:spcPts val="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8"/>
            </a:pPr>
            <a:r>
              <a:rPr lang="pl-PL" dirty="0">
                <a:ea typeface="Times New Roman"/>
                <a:cs typeface="Times New Roman"/>
              </a:rPr>
              <a:t>Czy zawsze lokaty bankowe lub fundusze obligacji przynoszą niższe zyski niż fundusze akcji?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TAK </a:t>
            </a:r>
          </a:p>
          <a:p>
            <a:pPr marL="800100" lvl="1" indent="-342900" algn="just">
              <a:spcAft>
                <a:spcPts val="1000"/>
              </a:spcAft>
              <a:buFont typeface="+mj-lt"/>
              <a:buAutoNum type="alphaLcPeriod"/>
            </a:pPr>
            <a:r>
              <a:rPr lang="pl-PL" dirty="0">
                <a:ea typeface="Times New Roman"/>
                <a:cs typeface="Times New Roman"/>
              </a:rPr>
              <a:t> NIE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Times New Roman"/>
                <a:cs typeface="Times New Roman"/>
              </a:rPr>
              <a:t> </a:t>
            </a:r>
          </a:p>
          <a:p>
            <a:pPr lvl="1" algn="just">
              <a:spcAft>
                <a:spcPts val="1000"/>
              </a:spcAft>
            </a:pPr>
            <a:endParaRPr lang="pl-PL" sz="2000" dirty="0">
              <a:ea typeface="Times New Roman"/>
              <a:cs typeface="Times New Roman"/>
            </a:endParaRPr>
          </a:p>
          <a:p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869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54868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smtClean="0"/>
              <a:t>Konkurs - Jaki </a:t>
            </a:r>
            <a:r>
              <a:rPr lang="pl-PL" sz="2800" b="1" dirty="0" smtClean="0"/>
              <a:t>zysk?</a:t>
            </a:r>
          </a:p>
          <a:p>
            <a:endParaRPr lang="pl-PL" sz="2800" dirty="0" smtClean="0"/>
          </a:p>
          <a:p>
            <a:r>
              <a:rPr lang="pl-PL" sz="2800" dirty="0" smtClean="0"/>
              <a:t>W konkursie wzięło udział  </a:t>
            </a:r>
            <a:r>
              <a:rPr lang="pl-PL" sz="2800" b="1" dirty="0" smtClean="0"/>
              <a:t>859 </a:t>
            </a:r>
            <a:r>
              <a:rPr lang="pl-PL" sz="2800" dirty="0" smtClean="0"/>
              <a:t> uczniów </a:t>
            </a:r>
            <a:br>
              <a:rPr lang="pl-PL" sz="2800" dirty="0" smtClean="0"/>
            </a:br>
            <a:r>
              <a:rPr lang="pl-PL" sz="2800" dirty="0" smtClean="0"/>
              <a:t>ze szkół  ponadgimnazjalnych z całej Polski. </a:t>
            </a:r>
            <a:r>
              <a:rPr lang="pl-PL" sz="2800" dirty="0"/>
              <a:t> </a:t>
            </a:r>
            <a:r>
              <a:rPr lang="pl-PL" sz="2800" dirty="0" smtClean="0"/>
              <a:t>  </a:t>
            </a:r>
          </a:p>
          <a:p>
            <a:endParaRPr lang="pl-PL" sz="2800" dirty="0" smtClean="0"/>
          </a:p>
          <a:p>
            <a:r>
              <a:rPr lang="pl-PL" sz="2800" dirty="0" smtClean="0"/>
              <a:t>Najliczniejszą grupę </a:t>
            </a:r>
            <a:r>
              <a:rPr lang="pl-PL" sz="2800" b="1" dirty="0" smtClean="0"/>
              <a:t>133</a:t>
            </a:r>
            <a:r>
              <a:rPr lang="pl-PL" sz="2800" dirty="0" smtClean="0"/>
              <a:t> uczestników konkursu stanowili uczniowie I Liceum Ogólnokształcącego </a:t>
            </a:r>
            <a:br>
              <a:rPr lang="pl-PL" sz="2800" dirty="0" smtClean="0"/>
            </a:br>
            <a:r>
              <a:rPr lang="pl-PL" sz="2800" dirty="0" smtClean="0"/>
              <a:t>w Poznaniu pod kierunkiem pani Małgorzaty Biernackiej. </a:t>
            </a:r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4614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473</Words>
  <Application>Microsoft Office PowerPoint</Application>
  <PresentationFormat>Pokaz na ekranie (4:3)</PresentationFormat>
  <Paragraphs>266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obejmował</dc:title>
  <dc:creator>fmp</dc:creator>
  <cp:lastModifiedBy>fmp</cp:lastModifiedBy>
  <cp:revision>45</cp:revision>
  <dcterms:created xsi:type="dcterms:W3CDTF">2014-11-19T13:18:13Z</dcterms:created>
  <dcterms:modified xsi:type="dcterms:W3CDTF">2015-02-22T12:46:05Z</dcterms:modified>
</cp:coreProperties>
</file>