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9" r:id="rId2"/>
    <p:sldId id="257" r:id="rId3"/>
    <p:sldId id="267" r:id="rId4"/>
    <p:sldId id="287" r:id="rId5"/>
    <p:sldId id="302" r:id="rId6"/>
    <p:sldId id="289" r:id="rId7"/>
    <p:sldId id="303" r:id="rId8"/>
    <p:sldId id="291" r:id="rId9"/>
    <p:sldId id="292" r:id="rId10"/>
    <p:sldId id="293" r:id="rId11"/>
    <p:sldId id="294" r:id="rId12"/>
    <p:sldId id="295" r:id="rId13"/>
    <p:sldId id="272" r:id="rId14"/>
    <p:sldId id="296" r:id="rId15"/>
    <p:sldId id="297" r:id="rId16"/>
    <p:sldId id="298" r:id="rId17"/>
    <p:sldId id="299" r:id="rId18"/>
    <p:sldId id="300" r:id="rId19"/>
    <p:sldId id="301" r:id="rId20"/>
    <p:sldId id="266" r:id="rId21"/>
    <p:sldId id="265" r:id="rId22"/>
    <p:sldId id="262" r:id="rId23"/>
    <p:sldId id="261" r:id="rId2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71" autoAdjust="0"/>
  </p:normalViewPr>
  <p:slideViewPr>
    <p:cSldViewPr>
      <p:cViewPr>
        <p:scale>
          <a:sx n="60" d="100"/>
          <a:sy n="60" d="100"/>
        </p:scale>
        <p:origin x="-1644" y="-29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4FD74-4A81-456A-8D06-9F74026EDD24}" type="datetimeFigureOut">
              <a:rPr lang="pl-PL" smtClean="0"/>
              <a:t>2015-02-22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15D8C7-719B-4FFA-AE7A-993F8D92B1F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40402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5BBD-0208-46F7-9798-09F744BB37CB}" type="datetimeFigureOut">
              <a:rPr lang="pl-PL" smtClean="0"/>
              <a:t>2015-02-22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9FEA-CBA5-43D6-8599-4E973F98D3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7576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5BBD-0208-46F7-9798-09F744BB37CB}" type="datetimeFigureOut">
              <a:rPr lang="pl-PL" smtClean="0"/>
              <a:t>2015-02-22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9FEA-CBA5-43D6-8599-4E973F98D3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3071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5BBD-0208-46F7-9798-09F744BB37CB}" type="datetimeFigureOut">
              <a:rPr lang="pl-PL" smtClean="0"/>
              <a:t>2015-02-22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9FEA-CBA5-43D6-8599-4E973F98D3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5320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5BBD-0208-46F7-9798-09F744BB37CB}" type="datetimeFigureOut">
              <a:rPr lang="pl-PL" smtClean="0"/>
              <a:t>2015-02-22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9FEA-CBA5-43D6-8599-4E973F98D3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5570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5BBD-0208-46F7-9798-09F744BB37CB}" type="datetimeFigureOut">
              <a:rPr lang="pl-PL" smtClean="0"/>
              <a:t>2015-02-22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9FEA-CBA5-43D6-8599-4E973F98D3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979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5BBD-0208-46F7-9798-09F744BB37CB}" type="datetimeFigureOut">
              <a:rPr lang="pl-PL" smtClean="0"/>
              <a:t>2015-02-22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9FEA-CBA5-43D6-8599-4E973F98D3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5374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5BBD-0208-46F7-9798-09F744BB37CB}" type="datetimeFigureOut">
              <a:rPr lang="pl-PL" smtClean="0"/>
              <a:t>2015-02-22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9FEA-CBA5-43D6-8599-4E973F98D3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706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5BBD-0208-46F7-9798-09F744BB37CB}" type="datetimeFigureOut">
              <a:rPr lang="pl-PL" smtClean="0"/>
              <a:t>2015-02-22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9FEA-CBA5-43D6-8599-4E973F98D3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97846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5BBD-0208-46F7-9798-09F744BB37CB}" type="datetimeFigureOut">
              <a:rPr lang="pl-PL" smtClean="0"/>
              <a:t>2015-02-22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9FEA-CBA5-43D6-8599-4E973F98D3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0262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5BBD-0208-46F7-9798-09F744BB37CB}" type="datetimeFigureOut">
              <a:rPr lang="pl-PL" smtClean="0"/>
              <a:t>2015-02-22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9FEA-CBA5-43D6-8599-4E973F98D3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74313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5BBD-0208-46F7-9798-09F744BB37CB}" type="datetimeFigureOut">
              <a:rPr lang="pl-PL" smtClean="0"/>
              <a:t>2015-02-22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99FEA-CBA5-43D6-8599-4E973F98D3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7178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E5BBD-0208-46F7-9798-09F744BB37CB}" type="datetimeFigureOut">
              <a:rPr lang="pl-PL" smtClean="0"/>
              <a:t>2015-02-22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99FEA-CBA5-43D6-8599-4E973F98D39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1865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26"/>
            <a:ext cx="9144000" cy="6846174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4253" y="0"/>
            <a:ext cx="56886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800" b="1" dirty="0" smtClean="0"/>
              <a:t>Język ekonomiczny</a:t>
            </a:r>
            <a:endParaRPr lang="pl-PL" sz="4800" b="1" dirty="0"/>
          </a:p>
        </p:txBody>
      </p:sp>
    </p:spTree>
    <p:extLst>
      <p:ext uri="{BB962C8B-B14F-4D97-AF65-F5344CB8AC3E}">
        <p14:creationId xmlns:p14="http://schemas.microsoft.com/office/powerpoint/2010/main" val="34658004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5322"/>
            <a:ext cx="9144000" cy="65073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755576" y="908720"/>
            <a:ext cx="784887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Konkurs – Język ekonomiczny</a:t>
            </a:r>
          </a:p>
          <a:p>
            <a:pPr algn="ctr"/>
            <a:r>
              <a:rPr lang="pl-PL" sz="2800" dirty="0" smtClean="0"/>
              <a:t>TREŚĆ ZADANIA I POPRAWNE ROZWIĄZANIE </a:t>
            </a:r>
            <a:endParaRPr lang="pl-PL" sz="2000" b="1" dirty="0" smtClean="0"/>
          </a:p>
          <a:p>
            <a:pPr algn="just"/>
            <a:r>
              <a:rPr lang="pl-PL" b="1" dirty="0"/>
              <a:t>Lata 2016-2018</a:t>
            </a:r>
          </a:p>
          <a:p>
            <a:pPr algn="just"/>
            <a:r>
              <a:rPr lang="pl-PL" dirty="0"/>
              <a:t>Oczekuje się, że wraz z poprawą koniunktury w UE, w Polsce w kolejnych latach </a:t>
            </a:r>
            <a:r>
              <a:rPr lang="pl-PL" dirty="0" smtClean="0"/>
              <a:t>sytuacja gospodarcza </a:t>
            </a:r>
            <a:r>
              <a:rPr lang="pl-PL" dirty="0"/>
              <a:t>będzie się dalej poprawiać. Realny wzrost PKB przyspieszy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do </a:t>
            </a:r>
            <a:r>
              <a:rPr lang="pl-PL" dirty="0"/>
              <a:t>3,7% w 2016 r</a:t>
            </a:r>
            <a:r>
              <a:rPr lang="pl-PL" dirty="0" smtClean="0"/>
              <a:t>., 3,9</a:t>
            </a:r>
            <a:r>
              <a:rPr lang="pl-PL" dirty="0"/>
              <a:t>% w 2017 r. i 4,0% w 2018 r., co pozwoli na domknięcie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2018 r. ujemnej obecnie </a:t>
            </a:r>
            <a:r>
              <a:rPr lang="pl-PL" dirty="0" smtClean="0"/>
              <a:t>luki produktowej</a:t>
            </a:r>
            <a:r>
              <a:rPr lang="pl-PL" dirty="0"/>
              <a:t>, czyli różnicy pomiędzy rzeczywistym a potencjalnym poziomem PKB. </a:t>
            </a:r>
            <a:r>
              <a:rPr lang="pl-PL" dirty="0" smtClean="0"/>
              <a:t>Szacuje się</a:t>
            </a:r>
            <a:r>
              <a:rPr lang="pl-PL" dirty="0"/>
              <a:t>, że w strukturze popytu krajowego dominować będzie sektor prywatny. Związane </a:t>
            </a:r>
            <a:r>
              <a:rPr lang="pl-PL" dirty="0" smtClean="0"/>
              <a:t>jest to </a:t>
            </a:r>
            <a:r>
              <a:rPr lang="pl-PL" dirty="0"/>
              <a:t>z prognozowanym przyspieszeniem tempa wzrostu konsumpcji prywatnej </a:t>
            </a:r>
            <a:r>
              <a:rPr lang="pl-PL" dirty="0" smtClean="0"/>
              <a:t>wraz z </a:t>
            </a:r>
            <a:r>
              <a:rPr lang="pl-PL" dirty="0"/>
              <a:t>oczekiwaną kontynuacją poprawy na rynku pracy. Rosnąć będzie też udział w </a:t>
            </a:r>
            <a:r>
              <a:rPr lang="pl-PL" dirty="0" smtClean="0"/>
              <a:t>PKB inwestycji </a:t>
            </a:r>
            <a:r>
              <a:rPr lang="pl-PL" dirty="0"/>
              <a:t>prywatnych m. in. w wyniku spadku ryzyka prowadzenia </a:t>
            </a:r>
            <a:r>
              <a:rPr lang="pl-PL" dirty="0" smtClean="0"/>
              <a:t>działalności gospodarczej</a:t>
            </a:r>
            <a:r>
              <a:rPr lang="pl-PL" dirty="0"/>
              <a:t>. Kształtowanie się popytu publicznego będzie z kolei </a:t>
            </a:r>
            <a:r>
              <a:rPr lang="pl-PL" dirty="0" smtClean="0"/>
              <a:t>podporządkowane kontynuowanym </a:t>
            </a:r>
            <a:r>
              <a:rPr lang="pl-PL" dirty="0"/>
              <a:t>działaniom konsolidacyjnym, w tym wynikającym ze stabilizującej </a:t>
            </a:r>
            <a:r>
              <a:rPr lang="pl-PL" dirty="0" smtClean="0"/>
              <a:t>reguły wydatkowej </a:t>
            </a:r>
            <a:r>
              <a:rPr lang="pl-PL" dirty="0"/>
              <a:t>oraz z ograniczeń przewidzianych w aktualizacji programu </a:t>
            </a:r>
            <a:r>
              <a:rPr lang="pl-PL" dirty="0" smtClean="0"/>
              <a:t>konwergencji z </a:t>
            </a:r>
            <a:r>
              <a:rPr lang="pl-PL" dirty="0"/>
              <a:t>2014 r. Prognozowany wzrost PKB będzie miał miejsce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warunkach utrzymującej </a:t>
            </a:r>
            <a:r>
              <a:rPr lang="pl-PL" dirty="0" smtClean="0"/>
              <a:t>się ujemnej </a:t>
            </a:r>
            <a:r>
              <a:rPr lang="pl-PL" dirty="0"/>
              <a:t>kontrybucji w ten wzrost ze strony eksportu netto. Szacuje się, że w </a:t>
            </a:r>
            <a:r>
              <a:rPr lang="pl-PL" dirty="0" smtClean="0"/>
              <a:t>okresie prognozy </a:t>
            </a:r>
            <a:r>
              <a:rPr lang="pl-PL" dirty="0"/>
              <a:t>potencjalne tempo wzrostu polskiej gospodarki przyspieszy z ok. 3,2-3,3% w </a:t>
            </a:r>
            <a:r>
              <a:rPr lang="pl-PL" dirty="0" smtClean="0"/>
              <a:t>latach 2014-2015 </a:t>
            </a:r>
            <a:r>
              <a:rPr lang="pl-PL" dirty="0"/>
              <a:t>do 3,7%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2018 r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55724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5322"/>
            <a:ext cx="9144000" cy="65073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755576" y="908720"/>
            <a:ext cx="7848872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Konkurs – Język ekonomiczny</a:t>
            </a:r>
          </a:p>
          <a:p>
            <a:pPr algn="ctr"/>
            <a:r>
              <a:rPr lang="pl-PL" sz="2800" dirty="0" smtClean="0"/>
              <a:t>TREŚĆ ZADANIA I POPRAWNE ROZWIĄZANIE </a:t>
            </a:r>
            <a:endParaRPr lang="pl-PL" sz="2000" b="1" dirty="0" smtClean="0"/>
          </a:p>
          <a:p>
            <a:pPr algn="just"/>
            <a:r>
              <a:rPr lang="pl-PL" dirty="0" smtClean="0"/>
              <a:t>Oczekiwana </a:t>
            </a:r>
            <a:r>
              <a:rPr lang="pl-PL" dirty="0"/>
              <a:t>stopniowa poprawa koniunktury gospodarczej i przyspieszenie tempa </a:t>
            </a:r>
            <a:r>
              <a:rPr lang="pl-PL" dirty="0" smtClean="0"/>
              <a:t>wzrostu popytu </a:t>
            </a:r>
            <a:r>
              <a:rPr lang="pl-PL" dirty="0"/>
              <a:t>inwestycyjnego będą skutkować utrzymaniem się dodatniego tempa wzrostu </a:t>
            </a:r>
            <a:r>
              <a:rPr lang="pl-PL" dirty="0" smtClean="0"/>
              <a:t>popytu na </a:t>
            </a:r>
            <a:r>
              <a:rPr lang="pl-PL" dirty="0"/>
              <a:t>pracę w wysokości ok. 0,7-0,6%. Uwzględniając prognozowany wzrost </a:t>
            </a:r>
            <a:r>
              <a:rPr lang="pl-PL" dirty="0" smtClean="0"/>
              <a:t>aktywności zawodowej </a:t>
            </a:r>
            <a:r>
              <a:rPr lang="pl-PL" dirty="0"/>
              <a:t>Polaków, pozwoli to na redukcję stopy bezrobocia (BAEL) do 8,6% w 2016 r</a:t>
            </a:r>
            <a:r>
              <a:rPr lang="pl-PL" dirty="0" smtClean="0"/>
              <a:t>., 7,9</a:t>
            </a:r>
            <a:r>
              <a:rPr lang="pl-PL" dirty="0"/>
              <a:t>% w 2017 r. i 7,3% w 2018 r. W warunkach malejącej stopy bezrobocia </a:t>
            </a:r>
            <a:r>
              <a:rPr lang="pl-PL" dirty="0" smtClean="0"/>
              <a:t>wzmocnieniu ulegnie </a:t>
            </a:r>
            <a:r>
              <a:rPr lang="pl-PL" dirty="0"/>
              <a:t>pozycja pracownika w procesie negocjacji płacowych, co pozwoli na </a:t>
            </a:r>
            <a:r>
              <a:rPr lang="pl-PL" dirty="0" smtClean="0"/>
              <a:t>utrzymanie realnego </a:t>
            </a:r>
            <a:r>
              <a:rPr lang="pl-PL" dirty="0"/>
              <a:t>tempa wzrostu wynagrodzeń na poziomie zbliżonym do długookresowego </a:t>
            </a:r>
            <a:r>
              <a:rPr lang="pl-PL" dirty="0" smtClean="0"/>
              <a:t>tempa wzrostu </a:t>
            </a:r>
            <a:r>
              <a:rPr lang="pl-PL" dirty="0"/>
              <a:t>produktywności pracy.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1400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5322"/>
            <a:ext cx="9144000" cy="65073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755576" y="908720"/>
            <a:ext cx="784887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Konkurs – Język ekonomiczny</a:t>
            </a:r>
          </a:p>
          <a:p>
            <a:pPr algn="ctr"/>
            <a:r>
              <a:rPr lang="pl-PL" sz="2800" dirty="0" smtClean="0"/>
              <a:t>TREŚĆ ZADANIA I POPRAWNE ROZWIĄZANIE </a:t>
            </a:r>
            <a:endParaRPr lang="pl-PL" sz="2000" b="1" dirty="0" smtClean="0"/>
          </a:p>
          <a:p>
            <a:pPr algn="just"/>
            <a:endParaRPr lang="pl-PL" dirty="0"/>
          </a:p>
          <a:p>
            <a:pPr algn="just"/>
            <a:r>
              <a:rPr lang="pl-PL" dirty="0"/>
              <a:t>Tablica: Podstawowe wskaźniki makroekonomiczne w latach 2013-2018</a:t>
            </a:r>
          </a:p>
          <a:p>
            <a:pPr algn="just"/>
            <a:endParaRPr lang="pl-PL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9943574"/>
              </p:ext>
            </p:extLst>
          </p:nvPr>
        </p:nvGraphicFramePr>
        <p:xfrm>
          <a:off x="323529" y="2420888"/>
          <a:ext cx="8496942" cy="4035038"/>
        </p:xfrm>
        <a:graphic>
          <a:graphicData uri="http://schemas.openxmlformats.org/drawingml/2006/table">
            <a:tbl>
              <a:tblPr firstRow="1" firstCol="1" bandRow="1"/>
              <a:tblGrid>
                <a:gridCol w="2952325"/>
                <a:gridCol w="864096"/>
                <a:gridCol w="864096"/>
                <a:gridCol w="807201"/>
                <a:gridCol w="751864"/>
                <a:gridCol w="752748"/>
                <a:gridCol w="751864"/>
                <a:gridCol w="752748"/>
              </a:tblGrid>
              <a:tr h="6691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Wyszczególnienie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jedn.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2013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2014P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2015P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2016P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2017P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2018P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1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PKB nominalny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Mld zł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1635,7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1693,6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1771,2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1879,3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1988,6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2119,0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860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PKB dynamika realna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%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101,6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103,3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103,4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103,7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103,9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104,0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371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Średnioroczna dynamika cen towarów i usług konsumpcyjnych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%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100,9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100,1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101,2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102,3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102,1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102,5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72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Kurs walutowy PLN/€ (średnio w okresie)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zł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4,20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4,15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3,98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3,76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3,56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3,54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721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Kurs walutowy PLN/$ (średnio w okresie)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zł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3,16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3,07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2,92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2,77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2,62</a:t>
                      </a:r>
                      <a:endParaRPr lang="pl-PL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solidFill>
                            <a:srgbClr val="000000"/>
                          </a:solidFill>
                          <a:effectLst/>
                          <a:latin typeface="Cambria"/>
                          <a:ea typeface="Calibri"/>
                          <a:cs typeface="Arial"/>
                        </a:rPr>
                        <a:t>2,60</a:t>
                      </a:r>
                      <a:endParaRPr lang="pl-PL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428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5322"/>
            <a:ext cx="9144000" cy="65073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755576" y="807098"/>
            <a:ext cx="784887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Konkurs – Język ekonomiczny</a:t>
            </a:r>
          </a:p>
          <a:p>
            <a:r>
              <a:rPr lang="pl-PL" sz="2800" dirty="0" smtClean="0"/>
              <a:t>TREŚĆ ZADANIA I POPRAWNE ROZWIĄZANIE</a:t>
            </a:r>
          </a:p>
          <a:p>
            <a:r>
              <a:rPr lang="pl-PL" sz="2800" dirty="0" smtClean="0"/>
              <a:t> </a:t>
            </a:r>
            <a:endParaRPr lang="pl-PL" sz="2800" dirty="0" smtClean="0">
              <a:solidFill>
                <a:srgbClr val="FF0000"/>
              </a:solidFill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pl-PL" sz="2400" dirty="0" smtClean="0">
                <a:ea typeface="Calibri"/>
                <a:cs typeface="Times New Roman"/>
              </a:rPr>
              <a:t>  Prognozuje </a:t>
            </a:r>
            <a:r>
              <a:rPr lang="pl-PL" sz="2400" dirty="0">
                <a:ea typeface="Calibri"/>
                <a:cs typeface="Times New Roman"/>
              </a:rPr>
              <a:t>się, że</a:t>
            </a:r>
          </a:p>
          <a:p>
            <a:pPr lvl="1"/>
            <a:r>
              <a:rPr lang="pl-PL" sz="2400" dirty="0">
                <a:ea typeface="Calibri"/>
                <a:cs typeface="Times New Roman"/>
              </a:rPr>
              <a:t>a.	stopa bezrobocia rejestrowanego spadnie na koniec 2014 poniżej 10%;</a:t>
            </a:r>
          </a:p>
          <a:p>
            <a:pPr lvl="1"/>
            <a:r>
              <a:rPr lang="pl-PL" sz="2400" dirty="0">
                <a:ea typeface="Calibri"/>
                <a:cs typeface="Times New Roman"/>
              </a:rPr>
              <a:t>b.	średnioroczna stopa bezrobocia rejestrowanego spadnie w 2015 o 0,6%;</a:t>
            </a:r>
          </a:p>
          <a:p>
            <a:pPr lvl="1"/>
            <a:r>
              <a:rPr lang="pl-PL" sz="2400" dirty="0">
                <a:ea typeface="Calibri"/>
                <a:cs typeface="Times New Roman"/>
              </a:rPr>
              <a:t>c.	obniży się wskaźnik aktywności zawodowej w Polsce;</a:t>
            </a:r>
          </a:p>
          <a:p>
            <a:pPr lvl="1"/>
            <a:r>
              <a:rPr lang="pl-PL" sz="2400" dirty="0">
                <a:ea typeface="Calibri"/>
                <a:cs typeface="Times New Roman"/>
              </a:rPr>
              <a:t>d.	więcej niż jedna prawidłowa z powyższych;</a:t>
            </a:r>
          </a:p>
          <a:p>
            <a:pPr lvl="1"/>
            <a:r>
              <a:rPr lang="pl-PL" sz="2400" dirty="0">
                <a:solidFill>
                  <a:srgbClr val="FF0000"/>
                </a:solidFill>
                <a:ea typeface="Calibri"/>
                <a:cs typeface="Times New Roman"/>
              </a:rPr>
              <a:t>e.</a:t>
            </a:r>
            <a:r>
              <a:rPr lang="pl-PL" sz="2400" dirty="0">
                <a:ea typeface="Calibri"/>
                <a:cs typeface="Times New Roman"/>
              </a:rPr>
              <a:t>	</a:t>
            </a:r>
            <a:r>
              <a:rPr lang="pl-PL" sz="2400" dirty="0">
                <a:solidFill>
                  <a:srgbClr val="FF0000"/>
                </a:solidFill>
                <a:ea typeface="Calibri"/>
                <a:cs typeface="Times New Roman"/>
              </a:rPr>
              <a:t>żadna z powyższych odpowiedzi nie jest prawidłowa.</a:t>
            </a:r>
          </a:p>
        </p:txBody>
      </p:sp>
    </p:spTree>
    <p:extLst>
      <p:ext uri="{BB962C8B-B14F-4D97-AF65-F5344CB8AC3E}">
        <p14:creationId xmlns:p14="http://schemas.microsoft.com/office/powerpoint/2010/main" val="278123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5322"/>
            <a:ext cx="9144000" cy="65073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755576" y="807098"/>
            <a:ext cx="784887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Konkurs – Język ekonomiczny</a:t>
            </a:r>
          </a:p>
          <a:p>
            <a:r>
              <a:rPr lang="pl-PL" sz="2800" dirty="0" smtClean="0"/>
              <a:t>TREŚĆ ZADANIA I POPRAWNE ROZWIĄZANIE</a:t>
            </a:r>
          </a:p>
          <a:p>
            <a:r>
              <a:rPr lang="pl-PL" sz="2800" dirty="0" smtClean="0"/>
              <a:t> </a:t>
            </a:r>
            <a:endParaRPr lang="pl-PL" sz="2800" dirty="0" smtClean="0">
              <a:solidFill>
                <a:srgbClr val="FF0000"/>
              </a:solidFill>
            </a:endParaRPr>
          </a:p>
          <a:p>
            <a:pPr lvl="0">
              <a:spcAft>
                <a:spcPts val="0"/>
              </a:spcAft>
            </a:pPr>
            <a:r>
              <a:rPr lang="pl-PL" sz="2400" dirty="0" smtClean="0">
                <a:ea typeface="Calibri"/>
                <a:cs typeface="Times New Roman"/>
              </a:rPr>
              <a:t>2.   Z </a:t>
            </a:r>
            <a:r>
              <a:rPr lang="pl-PL" sz="2400" dirty="0">
                <a:ea typeface="Calibri"/>
                <a:cs typeface="Times New Roman"/>
              </a:rPr>
              <a:t>tekstu wynika, że:</a:t>
            </a:r>
          </a:p>
          <a:p>
            <a:pPr lvl="1"/>
            <a:r>
              <a:rPr lang="pl-PL" sz="2400" dirty="0">
                <a:ea typeface="Calibri"/>
                <a:cs typeface="Times New Roman"/>
              </a:rPr>
              <a:t>a.	PKB w 2014 roku przyrasta co kwartał o ok. 0,8%;</a:t>
            </a:r>
          </a:p>
          <a:p>
            <a:pPr lvl="1"/>
            <a:r>
              <a:rPr lang="pl-PL" sz="2400" dirty="0">
                <a:ea typeface="Calibri"/>
                <a:cs typeface="Times New Roman"/>
              </a:rPr>
              <a:t>b.	przyrost PKB w Polsce w dużej mierze wynika z dobrej koniunktury w Niemczech;</a:t>
            </a:r>
          </a:p>
          <a:p>
            <a:pPr lvl="1"/>
            <a:r>
              <a:rPr lang="pl-PL" sz="2400" dirty="0">
                <a:ea typeface="Calibri"/>
                <a:cs typeface="Times New Roman"/>
              </a:rPr>
              <a:t>c.	przyrost PKB w Polsce jest w dużej mierze zasługą wzrostu inwestycji i spadku spożycia publicznego;</a:t>
            </a:r>
          </a:p>
          <a:p>
            <a:pPr lvl="1"/>
            <a:r>
              <a:rPr lang="pl-PL" sz="2400" dirty="0">
                <a:solidFill>
                  <a:srgbClr val="FF0000"/>
                </a:solidFill>
                <a:ea typeface="Calibri"/>
                <a:cs typeface="Times New Roman"/>
              </a:rPr>
              <a:t>d.</a:t>
            </a:r>
            <a:r>
              <a:rPr lang="pl-PL" sz="2400" dirty="0">
                <a:ea typeface="Calibri"/>
                <a:cs typeface="Times New Roman"/>
              </a:rPr>
              <a:t>	</a:t>
            </a:r>
            <a:r>
              <a:rPr lang="pl-PL" sz="2400" dirty="0">
                <a:solidFill>
                  <a:srgbClr val="FF0000"/>
                </a:solidFill>
                <a:ea typeface="Calibri"/>
                <a:cs typeface="Times New Roman"/>
              </a:rPr>
              <a:t>szacuje się, że tempo wzrostu PKB w 2015 nie będzie istotnie odbiegało, od tempa wzrostu PKB w </a:t>
            </a:r>
            <a:r>
              <a:rPr lang="pl-PL" sz="2400" dirty="0" smtClean="0">
                <a:solidFill>
                  <a:srgbClr val="FF0000"/>
                </a:solidFill>
                <a:ea typeface="Calibri"/>
                <a:cs typeface="Times New Roman"/>
              </a:rPr>
              <a:t>2014;</a:t>
            </a:r>
          </a:p>
          <a:p>
            <a:pPr lvl="1"/>
            <a:r>
              <a:rPr lang="pl-PL" sz="2400" dirty="0" smtClean="0">
                <a:ea typeface="Calibri"/>
                <a:cs typeface="Times New Roman"/>
              </a:rPr>
              <a:t>e.	żadna z powyższych.</a:t>
            </a:r>
            <a:endParaRPr lang="pl-PL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5811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5322"/>
            <a:ext cx="9144000" cy="65073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755576" y="807098"/>
            <a:ext cx="784887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Konkurs – Język ekonomiczny</a:t>
            </a:r>
          </a:p>
          <a:p>
            <a:r>
              <a:rPr lang="pl-PL" sz="2800" dirty="0" smtClean="0"/>
              <a:t>TREŚĆ ZADANIA I POPRAWNE ROZWIĄZANIE</a:t>
            </a:r>
          </a:p>
          <a:p>
            <a:r>
              <a:rPr lang="pl-PL" sz="2800" dirty="0" smtClean="0"/>
              <a:t> </a:t>
            </a:r>
            <a:endParaRPr lang="pl-PL" sz="2800" dirty="0" smtClean="0">
              <a:solidFill>
                <a:srgbClr val="FF0000"/>
              </a:solidFill>
            </a:endParaRPr>
          </a:p>
          <a:p>
            <a:pPr lvl="0">
              <a:spcAft>
                <a:spcPts val="0"/>
              </a:spcAft>
            </a:pPr>
            <a:r>
              <a:rPr lang="pl-PL" sz="2400" dirty="0" smtClean="0">
                <a:ea typeface="Calibri"/>
                <a:cs typeface="Times New Roman"/>
              </a:rPr>
              <a:t>3.   Prognozuje </a:t>
            </a:r>
            <a:r>
              <a:rPr lang="pl-PL" sz="2400" dirty="0">
                <a:ea typeface="Calibri"/>
                <a:cs typeface="Times New Roman"/>
              </a:rPr>
              <a:t>się, że inflacja w 2015 r będzie:</a:t>
            </a:r>
          </a:p>
          <a:p>
            <a:pPr lvl="1"/>
            <a:r>
              <a:rPr lang="pl-PL" sz="2400" dirty="0">
                <a:ea typeface="Calibri"/>
                <a:cs typeface="Times New Roman"/>
              </a:rPr>
              <a:t>a.	najniższa od 10 lat;</a:t>
            </a:r>
          </a:p>
          <a:p>
            <a:pPr lvl="1"/>
            <a:r>
              <a:rPr lang="pl-PL" sz="2400" dirty="0">
                <a:ea typeface="Calibri"/>
                <a:cs typeface="Times New Roman"/>
              </a:rPr>
              <a:t>b.	mieściła się w paśmie odchyleń od celu inflacyjnego ustalanego przez RPP;</a:t>
            </a:r>
          </a:p>
          <a:p>
            <a:pPr lvl="1"/>
            <a:r>
              <a:rPr lang="pl-PL" sz="2400" dirty="0">
                <a:ea typeface="Calibri"/>
                <a:cs typeface="Times New Roman"/>
              </a:rPr>
              <a:t>c.	blisko celu inflacyjnego RPP;</a:t>
            </a:r>
          </a:p>
          <a:p>
            <a:pPr lvl="1"/>
            <a:r>
              <a:rPr lang="pl-PL" sz="2400" dirty="0">
                <a:solidFill>
                  <a:srgbClr val="FF0000"/>
                </a:solidFill>
                <a:ea typeface="Calibri"/>
                <a:cs typeface="Times New Roman"/>
              </a:rPr>
              <a:t>d</a:t>
            </a:r>
            <a:r>
              <a:rPr lang="pl-PL" sz="2400" dirty="0">
                <a:ea typeface="Calibri"/>
                <a:cs typeface="Times New Roman"/>
              </a:rPr>
              <a:t>.	</a:t>
            </a:r>
            <a:r>
              <a:rPr lang="pl-PL" sz="2400" dirty="0">
                <a:solidFill>
                  <a:srgbClr val="FF0000"/>
                </a:solidFill>
                <a:ea typeface="Calibri"/>
                <a:cs typeface="Times New Roman"/>
              </a:rPr>
              <a:t>niższa niż w 2016;</a:t>
            </a:r>
          </a:p>
          <a:p>
            <a:pPr lvl="1"/>
            <a:r>
              <a:rPr lang="pl-PL" sz="2400" dirty="0">
                <a:ea typeface="Calibri"/>
                <a:cs typeface="Times New Roman"/>
              </a:rPr>
              <a:t>e.	żadna lub więcej niż jedna prawidłowa z powyższych.</a:t>
            </a:r>
          </a:p>
        </p:txBody>
      </p:sp>
    </p:spTree>
    <p:extLst>
      <p:ext uri="{BB962C8B-B14F-4D97-AF65-F5344CB8AC3E}">
        <p14:creationId xmlns:p14="http://schemas.microsoft.com/office/powerpoint/2010/main" val="93202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5322"/>
            <a:ext cx="9144000" cy="65073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755576" y="807098"/>
            <a:ext cx="784887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Konkurs – Język ekonomiczny</a:t>
            </a:r>
          </a:p>
          <a:p>
            <a:r>
              <a:rPr lang="pl-PL" sz="2800" dirty="0" smtClean="0"/>
              <a:t>TREŚĆ ZADANIA I POPRAWNE ROZWIĄZANIE</a:t>
            </a:r>
          </a:p>
          <a:p>
            <a:r>
              <a:rPr lang="pl-PL" sz="2800" dirty="0" smtClean="0"/>
              <a:t> </a:t>
            </a:r>
            <a:endParaRPr lang="pl-PL" sz="2800" dirty="0" smtClean="0">
              <a:solidFill>
                <a:srgbClr val="FF0000"/>
              </a:solidFill>
            </a:endParaRPr>
          </a:p>
          <a:p>
            <a:pPr lvl="0">
              <a:spcAft>
                <a:spcPts val="0"/>
              </a:spcAft>
            </a:pPr>
            <a:r>
              <a:rPr lang="pl-PL" sz="2400" dirty="0" smtClean="0">
                <a:ea typeface="Calibri"/>
                <a:cs typeface="Times New Roman"/>
              </a:rPr>
              <a:t>4.   Do </a:t>
            </a:r>
            <a:r>
              <a:rPr lang="pl-PL" sz="2400" dirty="0">
                <a:ea typeface="Calibri"/>
                <a:cs typeface="Times New Roman"/>
              </a:rPr>
              <a:t>niskiej inflacji w 2014 r przyczyniło się:</a:t>
            </a:r>
          </a:p>
          <a:p>
            <a:pPr lvl="1"/>
            <a:r>
              <a:rPr lang="pl-PL" sz="2400" dirty="0">
                <a:solidFill>
                  <a:srgbClr val="FF0000"/>
                </a:solidFill>
                <a:ea typeface="Calibri"/>
                <a:cs typeface="Times New Roman"/>
              </a:rPr>
              <a:t>a.	embargo na import produktów rolnych;</a:t>
            </a:r>
          </a:p>
          <a:p>
            <a:pPr lvl="1"/>
            <a:r>
              <a:rPr lang="pl-PL" sz="2400" dirty="0">
                <a:ea typeface="Calibri"/>
                <a:cs typeface="Times New Roman"/>
              </a:rPr>
              <a:t>b.	ożywienie aktywności gospodarczej;</a:t>
            </a:r>
          </a:p>
          <a:p>
            <a:pPr lvl="1"/>
            <a:r>
              <a:rPr lang="pl-PL" sz="2400" dirty="0">
                <a:ea typeface="Calibri"/>
                <a:cs typeface="Times New Roman"/>
              </a:rPr>
              <a:t>c.	stabilizacja cen surowców energetycznych;</a:t>
            </a:r>
          </a:p>
          <a:p>
            <a:pPr lvl="1"/>
            <a:r>
              <a:rPr lang="pl-PL" sz="2400" dirty="0">
                <a:ea typeface="Calibri"/>
                <a:cs typeface="Times New Roman"/>
              </a:rPr>
              <a:t>d.	więcej niż jedna z powyższych prawidłowa;</a:t>
            </a:r>
          </a:p>
          <a:p>
            <a:pPr lvl="1"/>
            <a:r>
              <a:rPr lang="pl-PL" sz="2400" dirty="0">
                <a:ea typeface="Calibri"/>
                <a:cs typeface="Times New Roman"/>
              </a:rPr>
              <a:t>e.	żadna z powyższych.</a:t>
            </a:r>
          </a:p>
        </p:txBody>
      </p:sp>
    </p:spTree>
    <p:extLst>
      <p:ext uri="{BB962C8B-B14F-4D97-AF65-F5344CB8AC3E}">
        <p14:creationId xmlns:p14="http://schemas.microsoft.com/office/powerpoint/2010/main" val="68644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5322"/>
            <a:ext cx="9144000" cy="65073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755576" y="807098"/>
            <a:ext cx="784887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Konkurs – Język ekonomiczny</a:t>
            </a:r>
          </a:p>
          <a:p>
            <a:r>
              <a:rPr lang="pl-PL" sz="2800" dirty="0" smtClean="0"/>
              <a:t>TREŚĆ ZADANIA I POPRAWNE ROZWIĄZANIE</a:t>
            </a:r>
          </a:p>
          <a:p>
            <a:r>
              <a:rPr lang="pl-PL" sz="2800" dirty="0" smtClean="0"/>
              <a:t> </a:t>
            </a:r>
            <a:endParaRPr lang="pl-PL" sz="2800" dirty="0" smtClean="0">
              <a:solidFill>
                <a:srgbClr val="FF0000"/>
              </a:solidFill>
            </a:endParaRPr>
          </a:p>
          <a:p>
            <a:pPr lvl="0">
              <a:spcAft>
                <a:spcPts val="0"/>
              </a:spcAft>
            </a:pPr>
            <a:r>
              <a:rPr lang="pl-PL" sz="2400" dirty="0" smtClean="0">
                <a:ea typeface="Calibri"/>
                <a:cs typeface="Times New Roman"/>
              </a:rPr>
              <a:t>6.    W </a:t>
            </a:r>
            <a:r>
              <a:rPr lang="pl-PL" sz="2400" dirty="0">
                <a:ea typeface="Calibri"/>
                <a:cs typeface="Times New Roman"/>
              </a:rPr>
              <a:t>2014 szacuje się, że PKB będzie: </a:t>
            </a:r>
          </a:p>
          <a:p>
            <a:pPr lvl="1"/>
            <a:r>
              <a:rPr lang="pl-PL" sz="2400" dirty="0">
                <a:solidFill>
                  <a:srgbClr val="FF0000"/>
                </a:solidFill>
                <a:ea typeface="Calibri"/>
                <a:cs typeface="Times New Roman"/>
              </a:rPr>
              <a:t>a.	nominalnie wyższy o ok. 3,5% wyższy niż rok wcześniej;</a:t>
            </a:r>
          </a:p>
          <a:p>
            <a:pPr lvl="1"/>
            <a:r>
              <a:rPr lang="pl-PL" sz="2400" dirty="0">
                <a:ea typeface="Calibri"/>
                <a:cs typeface="Times New Roman"/>
              </a:rPr>
              <a:t>b.	nominalnie wyższy o ok. 3,3%;</a:t>
            </a:r>
          </a:p>
          <a:p>
            <a:pPr lvl="1"/>
            <a:r>
              <a:rPr lang="pl-PL" sz="2400" dirty="0">
                <a:ea typeface="Calibri"/>
                <a:cs typeface="Times New Roman"/>
              </a:rPr>
              <a:t>c.	nominalnie wyższy o 0,1%;</a:t>
            </a:r>
          </a:p>
          <a:p>
            <a:pPr lvl="1"/>
            <a:r>
              <a:rPr lang="pl-PL" sz="2400" dirty="0">
                <a:ea typeface="Calibri"/>
                <a:cs typeface="Times New Roman"/>
              </a:rPr>
              <a:t>d.	nie wiadomo, bo rok się jeszcze nie skończył;</a:t>
            </a:r>
          </a:p>
          <a:p>
            <a:pPr lvl="1"/>
            <a:r>
              <a:rPr lang="pl-PL" sz="2400" dirty="0">
                <a:ea typeface="Calibri"/>
                <a:cs typeface="Times New Roman"/>
              </a:rPr>
              <a:t>e.	więcej niż jedna odpowiedź z powyższych </a:t>
            </a:r>
            <a:r>
              <a:rPr lang="pl-PL" sz="2400" dirty="0" smtClean="0">
                <a:ea typeface="Calibri"/>
                <a:cs typeface="Times New Roman"/>
              </a:rPr>
              <a:t>prawidłowa.</a:t>
            </a:r>
            <a:endParaRPr lang="pl-PL" sz="2400" dirty="0">
              <a:ea typeface="Calibri"/>
              <a:cs typeface="Times New Roman"/>
            </a:endParaRPr>
          </a:p>
          <a:p>
            <a:pPr lvl="1"/>
            <a:endParaRPr lang="pl-PL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746368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5322"/>
            <a:ext cx="9144000" cy="65073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755576" y="807098"/>
            <a:ext cx="784887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Konkurs – Język ekonomiczny</a:t>
            </a:r>
          </a:p>
          <a:p>
            <a:r>
              <a:rPr lang="pl-PL" sz="2800" dirty="0" smtClean="0"/>
              <a:t>TREŚĆ ZADANIA I POPRAWNE ROZWIĄZANIE</a:t>
            </a:r>
          </a:p>
          <a:p>
            <a:r>
              <a:rPr lang="pl-PL" sz="2800" dirty="0" smtClean="0"/>
              <a:t> </a:t>
            </a:r>
            <a:endParaRPr lang="pl-PL" sz="2800" dirty="0" smtClean="0">
              <a:solidFill>
                <a:srgbClr val="FF0000"/>
              </a:solidFill>
            </a:endParaRPr>
          </a:p>
          <a:p>
            <a:pPr lvl="0">
              <a:spcAft>
                <a:spcPts val="0"/>
              </a:spcAft>
            </a:pPr>
            <a:r>
              <a:rPr lang="pl-PL" sz="2400" dirty="0" smtClean="0">
                <a:ea typeface="Calibri"/>
                <a:cs typeface="Times New Roman"/>
              </a:rPr>
              <a:t>7.   Za </a:t>
            </a:r>
            <a:r>
              <a:rPr lang="pl-PL" sz="2400" dirty="0">
                <a:ea typeface="Calibri"/>
                <a:cs typeface="Times New Roman"/>
              </a:rPr>
              <a:t>jednego dolara trzeba było zapłacić:</a:t>
            </a:r>
          </a:p>
          <a:p>
            <a:pPr lvl="1"/>
            <a:r>
              <a:rPr lang="pl-PL" sz="2400" dirty="0">
                <a:ea typeface="Calibri"/>
                <a:cs typeface="Times New Roman"/>
              </a:rPr>
              <a:t>a.	pod koniec 2013 r 3,16 złotych;</a:t>
            </a:r>
          </a:p>
          <a:p>
            <a:pPr lvl="1"/>
            <a:r>
              <a:rPr lang="pl-PL" sz="2400" dirty="0">
                <a:solidFill>
                  <a:srgbClr val="FF0000"/>
                </a:solidFill>
                <a:ea typeface="Calibri"/>
                <a:cs typeface="Times New Roman"/>
              </a:rPr>
              <a:t>b.	średniorocznie ok. 75 eurocentów;</a:t>
            </a:r>
          </a:p>
          <a:p>
            <a:pPr lvl="1"/>
            <a:r>
              <a:rPr lang="pl-PL" sz="2400" dirty="0">
                <a:ea typeface="Calibri"/>
                <a:cs typeface="Times New Roman"/>
              </a:rPr>
              <a:t>c.	średniorocznie ok. 1,39 euro;</a:t>
            </a:r>
          </a:p>
          <a:p>
            <a:pPr lvl="1"/>
            <a:r>
              <a:rPr lang="pl-PL" sz="2400" dirty="0">
                <a:ea typeface="Calibri"/>
                <a:cs typeface="Times New Roman"/>
              </a:rPr>
              <a:t>d.	więcej niż jedna z powyższych jest prawidłowa;</a:t>
            </a:r>
          </a:p>
          <a:p>
            <a:pPr lvl="1"/>
            <a:r>
              <a:rPr lang="pl-PL" sz="2400" dirty="0">
                <a:ea typeface="Calibri"/>
                <a:cs typeface="Times New Roman"/>
              </a:rPr>
              <a:t>e.	żadna z powyższych.</a:t>
            </a:r>
          </a:p>
        </p:txBody>
      </p:sp>
    </p:spTree>
    <p:extLst>
      <p:ext uri="{BB962C8B-B14F-4D97-AF65-F5344CB8AC3E}">
        <p14:creationId xmlns:p14="http://schemas.microsoft.com/office/powerpoint/2010/main" val="1610633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5322"/>
            <a:ext cx="9144000" cy="65073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755576" y="807098"/>
            <a:ext cx="784887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Konkurs – Język ekonomiczny</a:t>
            </a:r>
          </a:p>
          <a:p>
            <a:r>
              <a:rPr lang="pl-PL" sz="2800" dirty="0" smtClean="0"/>
              <a:t>TREŚĆ ZADANIA I POPRAWNE ROZWIĄZANIE</a:t>
            </a:r>
          </a:p>
          <a:p>
            <a:r>
              <a:rPr lang="pl-PL" sz="2800" dirty="0" smtClean="0"/>
              <a:t> </a:t>
            </a:r>
            <a:endParaRPr lang="pl-PL" sz="2800" dirty="0" smtClean="0">
              <a:solidFill>
                <a:srgbClr val="FF0000"/>
              </a:solidFill>
            </a:endParaRPr>
          </a:p>
          <a:p>
            <a:pPr lvl="0">
              <a:spcAft>
                <a:spcPts val="0"/>
              </a:spcAft>
            </a:pPr>
            <a:r>
              <a:rPr lang="pl-PL" sz="2400" dirty="0" smtClean="0">
                <a:ea typeface="Calibri"/>
                <a:cs typeface="Times New Roman"/>
              </a:rPr>
              <a:t>8.    Prognozuje </a:t>
            </a:r>
            <a:r>
              <a:rPr lang="pl-PL" sz="2400" dirty="0">
                <a:ea typeface="Calibri"/>
                <a:cs typeface="Times New Roman"/>
              </a:rPr>
              <a:t>się:</a:t>
            </a:r>
          </a:p>
          <a:p>
            <a:pPr lvl="1"/>
            <a:r>
              <a:rPr lang="pl-PL" sz="2400" dirty="0">
                <a:ea typeface="Calibri"/>
                <a:cs typeface="Times New Roman"/>
              </a:rPr>
              <a:t>a.	umocnienie złotego względem euro i dolara, </a:t>
            </a:r>
            <a:r>
              <a:rPr lang="pl-PL" sz="2400" dirty="0" smtClean="0">
                <a:ea typeface="Calibri"/>
                <a:cs typeface="Times New Roman"/>
              </a:rPr>
              <a:t/>
            </a:r>
            <a:br>
              <a:rPr lang="pl-PL" sz="2400" dirty="0" smtClean="0">
                <a:ea typeface="Calibri"/>
                <a:cs typeface="Times New Roman"/>
              </a:rPr>
            </a:br>
            <a:r>
              <a:rPr lang="pl-PL" sz="2400" dirty="0" smtClean="0">
                <a:ea typeface="Calibri"/>
                <a:cs typeface="Times New Roman"/>
              </a:rPr>
              <a:t>oraz </a:t>
            </a:r>
            <a:r>
              <a:rPr lang="pl-PL" sz="2400" dirty="0">
                <a:ea typeface="Calibri"/>
                <a:cs typeface="Times New Roman"/>
              </a:rPr>
              <a:t>dolara względem euro;</a:t>
            </a:r>
          </a:p>
          <a:p>
            <a:pPr lvl="1"/>
            <a:r>
              <a:rPr lang="pl-PL" sz="2400" dirty="0">
                <a:ea typeface="Calibri"/>
                <a:cs typeface="Times New Roman"/>
              </a:rPr>
              <a:t>b.	umocnienie złotego względem euro i dolara, </a:t>
            </a:r>
            <a:r>
              <a:rPr lang="pl-PL" sz="2400" dirty="0" smtClean="0">
                <a:ea typeface="Calibri"/>
                <a:cs typeface="Times New Roman"/>
              </a:rPr>
              <a:t/>
            </a:r>
            <a:br>
              <a:rPr lang="pl-PL" sz="2400" dirty="0" smtClean="0">
                <a:ea typeface="Calibri"/>
                <a:cs typeface="Times New Roman"/>
              </a:rPr>
            </a:br>
            <a:r>
              <a:rPr lang="pl-PL" sz="2400" dirty="0" smtClean="0">
                <a:ea typeface="Calibri"/>
                <a:cs typeface="Times New Roman"/>
              </a:rPr>
              <a:t>oraz </a:t>
            </a:r>
            <a:r>
              <a:rPr lang="pl-PL" sz="2400" dirty="0">
                <a:ea typeface="Calibri"/>
                <a:cs typeface="Times New Roman"/>
              </a:rPr>
              <a:t>euro względem dolara;</a:t>
            </a:r>
          </a:p>
          <a:p>
            <a:pPr lvl="1"/>
            <a:r>
              <a:rPr lang="pl-PL" sz="2400" dirty="0">
                <a:solidFill>
                  <a:srgbClr val="FF0000"/>
                </a:solidFill>
                <a:ea typeface="Calibri"/>
                <a:cs typeface="Times New Roman"/>
              </a:rPr>
              <a:t>c.	umocnienie złotego względem euro i dolara, </a:t>
            </a:r>
            <a:r>
              <a:rPr lang="pl-PL" sz="2400" dirty="0" smtClean="0">
                <a:solidFill>
                  <a:srgbClr val="FF0000"/>
                </a:solidFill>
                <a:ea typeface="Calibri"/>
                <a:cs typeface="Times New Roman"/>
              </a:rPr>
              <a:t/>
            </a:r>
            <a:br>
              <a:rPr lang="pl-PL" sz="2400" dirty="0" smtClean="0">
                <a:solidFill>
                  <a:srgbClr val="FF0000"/>
                </a:solidFill>
                <a:ea typeface="Calibri"/>
                <a:cs typeface="Times New Roman"/>
              </a:rPr>
            </a:br>
            <a:r>
              <a:rPr lang="pl-PL" sz="2400" dirty="0" smtClean="0">
                <a:solidFill>
                  <a:srgbClr val="FF0000"/>
                </a:solidFill>
                <a:ea typeface="Calibri"/>
                <a:cs typeface="Times New Roman"/>
              </a:rPr>
              <a:t>oraz </a:t>
            </a:r>
            <a:r>
              <a:rPr lang="pl-PL" sz="2400" dirty="0">
                <a:solidFill>
                  <a:srgbClr val="FF0000"/>
                </a:solidFill>
                <a:ea typeface="Calibri"/>
                <a:cs typeface="Times New Roman"/>
              </a:rPr>
              <a:t>w miarę stabilną relację dolara do euro;</a:t>
            </a:r>
          </a:p>
          <a:p>
            <a:pPr lvl="1"/>
            <a:r>
              <a:rPr lang="pl-PL" sz="2400" dirty="0">
                <a:ea typeface="Calibri"/>
                <a:cs typeface="Times New Roman"/>
              </a:rPr>
              <a:t>d.	stabilny realny (z uwzględnieniem inflacji) kurs wymiany złotego na euro;</a:t>
            </a:r>
          </a:p>
          <a:p>
            <a:pPr lvl="1"/>
            <a:r>
              <a:rPr lang="pl-PL" sz="2400" dirty="0">
                <a:ea typeface="Calibri"/>
                <a:cs typeface="Times New Roman"/>
              </a:rPr>
              <a:t>e.	więcej niż jedna odpowiedzi jest prawidłowa.</a:t>
            </a:r>
          </a:p>
          <a:p>
            <a:pPr lvl="0">
              <a:spcAft>
                <a:spcPts val="0"/>
              </a:spcAft>
            </a:pPr>
            <a:endParaRPr lang="pl-PL" sz="24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8957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5322"/>
            <a:ext cx="9144000" cy="65073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774349" y="980728"/>
            <a:ext cx="78488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Konkurs – Język ekonomiczny </a:t>
            </a:r>
          </a:p>
          <a:p>
            <a:endParaRPr lang="pl-PL" sz="2800" dirty="0" smtClean="0"/>
          </a:p>
          <a:p>
            <a:endParaRPr lang="pl-PL" sz="2800" dirty="0" smtClean="0"/>
          </a:p>
          <a:p>
            <a:r>
              <a:rPr lang="pl-PL" sz="2800" dirty="0" smtClean="0"/>
              <a:t>Konkurs dotyczył  analizy fachowych tekstów ekonomicznych.</a:t>
            </a:r>
            <a:endParaRPr lang="pl-PL" sz="2800" dirty="0"/>
          </a:p>
          <a:p>
            <a:endParaRPr lang="pl-PL" sz="2800" dirty="0" smtClean="0"/>
          </a:p>
        </p:txBody>
      </p:sp>
    </p:spTree>
    <p:extLst>
      <p:ext uri="{BB962C8B-B14F-4D97-AF65-F5344CB8AC3E}">
        <p14:creationId xmlns:p14="http://schemas.microsoft.com/office/powerpoint/2010/main" val="66959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5322"/>
            <a:ext cx="9144000" cy="65073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611560" y="548680"/>
            <a:ext cx="813690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Konkurs – Język ekonomiczny</a:t>
            </a:r>
          </a:p>
          <a:p>
            <a:endParaRPr lang="pl-PL" sz="2800" dirty="0" smtClean="0"/>
          </a:p>
          <a:p>
            <a:r>
              <a:rPr lang="pl-PL" sz="2800" dirty="0" smtClean="0"/>
              <a:t>W konkursie wzięło udział  </a:t>
            </a:r>
            <a:r>
              <a:rPr lang="pl-PL" sz="2800" b="1" dirty="0" smtClean="0"/>
              <a:t>641 </a:t>
            </a:r>
            <a:r>
              <a:rPr lang="pl-PL" sz="2800" dirty="0" smtClean="0"/>
              <a:t>uczniów </a:t>
            </a:r>
            <a:br>
              <a:rPr lang="pl-PL" sz="2800" dirty="0" smtClean="0"/>
            </a:br>
            <a:r>
              <a:rPr lang="pl-PL" sz="2800" dirty="0" smtClean="0"/>
              <a:t>ze szkół  ponadgimnazjalnych z całej Polski. </a:t>
            </a:r>
            <a:r>
              <a:rPr lang="pl-PL" sz="2800" dirty="0"/>
              <a:t> </a:t>
            </a:r>
            <a:r>
              <a:rPr lang="pl-PL" sz="2800" dirty="0" smtClean="0"/>
              <a:t>  </a:t>
            </a:r>
          </a:p>
          <a:p>
            <a:endParaRPr lang="pl-PL" sz="2800" dirty="0" smtClean="0"/>
          </a:p>
          <a:p>
            <a:r>
              <a:rPr lang="pl-PL" sz="2800" dirty="0" smtClean="0"/>
              <a:t>Najliczniejszą grupę </a:t>
            </a:r>
            <a:r>
              <a:rPr lang="pl-PL" sz="2800" b="1" dirty="0" smtClean="0"/>
              <a:t>106</a:t>
            </a:r>
            <a:r>
              <a:rPr lang="pl-PL" sz="2800" dirty="0" smtClean="0"/>
              <a:t> uczestników konkursu stanowili uczniowie </a:t>
            </a:r>
            <a:r>
              <a:rPr lang="pl-PL" sz="2800" dirty="0"/>
              <a:t>VI Liceum </a:t>
            </a:r>
            <a:r>
              <a:rPr lang="pl-PL" sz="2800" dirty="0" smtClean="0"/>
              <a:t>Ogólnokształcącego </a:t>
            </a:r>
            <a:br>
              <a:rPr lang="pl-PL" sz="2800" dirty="0" smtClean="0"/>
            </a:br>
            <a:r>
              <a:rPr lang="pl-PL" sz="2800" dirty="0" smtClean="0"/>
              <a:t>im</a:t>
            </a:r>
            <a:r>
              <a:rPr lang="pl-PL" sz="2800" dirty="0"/>
              <a:t>. J. </a:t>
            </a:r>
            <a:r>
              <a:rPr lang="pl-PL" sz="2800" dirty="0" smtClean="0"/>
              <a:t>Lelewela w Łodzi pod kierunkiem pana </a:t>
            </a:r>
            <a:r>
              <a:rPr lang="pl-PL" sz="2800" smtClean="0"/>
              <a:t>Tomasza Jabłońskiego.</a:t>
            </a:r>
            <a:endParaRPr lang="pl-PL" sz="2800" dirty="0" smtClean="0"/>
          </a:p>
          <a:p>
            <a:endParaRPr lang="pl-PL" sz="2800" dirty="0" smtClean="0"/>
          </a:p>
          <a:p>
            <a:endParaRPr lang="pl-PL" sz="2800" dirty="0"/>
          </a:p>
          <a:p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val="346142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5322"/>
            <a:ext cx="9144000" cy="65073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395536" y="404664"/>
            <a:ext cx="8208912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Zwycięzcami konkursu zostali:  </a:t>
            </a:r>
          </a:p>
          <a:p>
            <a:endParaRPr lang="pl-PL" b="1" dirty="0" smtClean="0"/>
          </a:p>
          <a:p>
            <a:endParaRPr lang="pl-PL" b="1" dirty="0"/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Krystian </a:t>
            </a:r>
            <a:r>
              <a:rPr lang="pl-PL" dirty="0" smtClean="0"/>
              <a:t>Wawrzyniak  III </a:t>
            </a:r>
            <a:r>
              <a:rPr lang="pl-PL" dirty="0"/>
              <a:t>Liceum Ogólnokształcące im. Juliusza Słowackiego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Lesznie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Szymon </a:t>
            </a:r>
            <a:r>
              <a:rPr lang="pl-PL" dirty="0" smtClean="0"/>
              <a:t>Rosik  III </a:t>
            </a:r>
            <a:r>
              <a:rPr lang="pl-PL" dirty="0"/>
              <a:t>Liceum Ogólnokształcące im. Juliusza Słowackiego w Lesznie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Tomasz </a:t>
            </a:r>
            <a:r>
              <a:rPr lang="pl-PL" dirty="0" smtClean="0"/>
              <a:t>May  III </a:t>
            </a:r>
            <a:r>
              <a:rPr lang="pl-PL" dirty="0"/>
              <a:t>Liceum Ogólnokształcące im. Juliusza Słowackiego w Lesznie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Krzysztof </a:t>
            </a:r>
            <a:r>
              <a:rPr lang="pl-PL" dirty="0" smtClean="0"/>
              <a:t>Szymański    III </a:t>
            </a:r>
            <a:r>
              <a:rPr lang="pl-PL" dirty="0"/>
              <a:t>Liceum Ogólnokształcące im. Juliusza Słowackiego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Lesznie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Mateusz </a:t>
            </a:r>
            <a:r>
              <a:rPr lang="pl-PL" dirty="0" err="1" smtClean="0"/>
              <a:t>Fiebich</a:t>
            </a:r>
            <a:r>
              <a:rPr lang="pl-PL" dirty="0" smtClean="0"/>
              <a:t>     III </a:t>
            </a:r>
            <a:r>
              <a:rPr lang="pl-PL" dirty="0"/>
              <a:t>Liceum Ogólnokształcące im. Juliusza Słowackiego w Lesznie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Igor </a:t>
            </a:r>
            <a:r>
              <a:rPr lang="pl-PL" dirty="0" smtClean="0"/>
              <a:t>Szumny  III </a:t>
            </a:r>
            <a:r>
              <a:rPr lang="pl-PL" dirty="0"/>
              <a:t>Liceum Ogólnokształcące im. Juliusza Słowackiego w Lesznie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Patryk </a:t>
            </a:r>
            <a:r>
              <a:rPr lang="pl-PL" dirty="0" err="1" smtClean="0"/>
              <a:t>Miedziaszczyk</a:t>
            </a:r>
            <a:r>
              <a:rPr lang="pl-PL" dirty="0" smtClean="0"/>
              <a:t>   III </a:t>
            </a:r>
            <a:r>
              <a:rPr lang="pl-PL" dirty="0"/>
              <a:t>Liceum Ogólnokształcące im. Juliusza Słowackiego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Lesznie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Justyna </a:t>
            </a:r>
            <a:r>
              <a:rPr lang="pl-PL" dirty="0" err="1" smtClean="0"/>
              <a:t>Cyper</a:t>
            </a:r>
            <a:r>
              <a:rPr lang="pl-PL" dirty="0" smtClean="0"/>
              <a:t> </a:t>
            </a:r>
            <a:r>
              <a:rPr lang="pl-PL" dirty="0"/>
              <a:t>	Zespół Szkół Górniczo-Energetycznych im. Stanisława Staszica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Koninie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Milena </a:t>
            </a:r>
            <a:r>
              <a:rPr lang="pl-PL" dirty="0" smtClean="0"/>
              <a:t>Głowacka    Zespół </a:t>
            </a:r>
            <a:r>
              <a:rPr lang="pl-PL" dirty="0"/>
              <a:t>Szkół Górniczo-Energetycznych im. Stanisława Staszica w Koninie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Dominik </a:t>
            </a:r>
            <a:r>
              <a:rPr lang="pl-PL" dirty="0" smtClean="0"/>
              <a:t>Ratajczyk    Zespół </a:t>
            </a:r>
            <a:r>
              <a:rPr lang="pl-PL" dirty="0"/>
              <a:t>Szkół </a:t>
            </a:r>
            <a:r>
              <a:rPr lang="pl-PL" dirty="0" smtClean="0"/>
              <a:t>Ponadgimnazjalnych w Poddębicach</a:t>
            </a:r>
            <a:endParaRPr lang="pl-PL" dirty="0"/>
          </a:p>
          <a:p>
            <a:endParaRPr lang="pl-PL" b="1" dirty="0" smtClean="0"/>
          </a:p>
          <a:p>
            <a:endParaRPr lang="pl-PL" dirty="0"/>
          </a:p>
          <a:p>
            <a:endParaRPr lang="pl-PL" b="1" dirty="0"/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74654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5322"/>
            <a:ext cx="9144000" cy="65073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539552" y="692696"/>
            <a:ext cx="820891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/>
              <a:t>Nagrody otrzymują również:</a:t>
            </a:r>
          </a:p>
          <a:p>
            <a:endParaRPr lang="pl-PL" b="1" dirty="0"/>
          </a:p>
          <a:p>
            <a:endParaRPr lang="pl-PL" b="1" dirty="0" smtClean="0"/>
          </a:p>
          <a:p>
            <a:pPr marL="342900" indent="-342900">
              <a:buFont typeface="+mj-lt"/>
              <a:buAutoNum type="arabicPeriod"/>
            </a:pPr>
            <a:r>
              <a:rPr lang="pl-PL" dirty="0"/>
              <a:t>Mateusz Sójka  IX Liceum Ogólnokształcące w </a:t>
            </a:r>
            <a:r>
              <a:rPr lang="pl-PL" dirty="0" smtClean="0"/>
              <a:t>Toruniu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smtClean="0"/>
              <a:t>Justyna </a:t>
            </a:r>
            <a:r>
              <a:rPr lang="pl-PL" dirty="0"/>
              <a:t>Wasilewska Technikum nr 2 </a:t>
            </a:r>
            <a:r>
              <a:rPr lang="pl-PL" dirty="0" smtClean="0"/>
              <a:t>Siedlcach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smtClean="0"/>
              <a:t>Barnach </a:t>
            </a:r>
            <a:r>
              <a:rPr lang="pl-PL" dirty="0"/>
              <a:t>Elżbieta Zespół Szkół Nr 2 im. Sybiraków w Nowym </a:t>
            </a:r>
            <a:r>
              <a:rPr lang="pl-PL" dirty="0" smtClean="0"/>
              <a:t>Sączu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smtClean="0"/>
              <a:t>Paulina </a:t>
            </a:r>
            <a:r>
              <a:rPr lang="pl-PL" dirty="0"/>
              <a:t>Halik  I Liceum Ogólnokształcące w </a:t>
            </a:r>
            <a:r>
              <a:rPr lang="pl-PL" dirty="0" smtClean="0"/>
              <a:t>Gnieźnie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smtClean="0"/>
              <a:t>Anna </a:t>
            </a:r>
            <a:r>
              <a:rPr lang="pl-PL" dirty="0"/>
              <a:t>Łaska  II Liceum Ogólnokształcące w Tomaszowie </a:t>
            </a:r>
            <a:r>
              <a:rPr lang="pl-PL" dirty="0" smtClean="0"/>
              <a:t>Mazowieckim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smtClean="0"/>
              <a:t>Zofia </a:t>
            </a:r>
            <a:r>
              <a:rPr lang="pl-PL" dirty="0"/>
              <a:t>Węglarz Technikum przy Zespole Szkół Agrotechniczno - </a:t>
            </a:r>
            <a:r>
              <a:rPr lang="pl-PL"/>
              <a:t>Ekonomicznych </a:t>
            </a:r>
            <a:r>
              <a:rPr lang="pl-PL" smtClean="0"/>
              <a:t/>
            </a:r>
            <a:br>
              <a:rPr lang="pl-PL" smtClean="0"/>
            </a:br>
            <a:r>
              <a:rPr lang="pl-PL" smtClean="0"/>
              <a:t>w </a:t>
            </a:r>
            <a:r>
              <a:rPr lang="pl-PL" dirty="0" smtClean="0"/>
              <a:t>Kolbuszowej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smtClean="0"/>
              <a:t>Paweł </a:t>
            </a:r>
            <a:r>
              <a:rPr lang="pl-PL" dirty="0"/>
              <a:t>Ptaszek  Zespół Szkół Ekonomiczno-Gastronomicznych im. St</a:t>
            </a:r>
            <a:r>
              <a:rPr lang="pl-PL" dirty="0" smtClean="0"/>
              <a:t>. Staszica </a:t>
            </a:r>
            <a:br>
              <a:rPr lang="pl-PL" dirty="0" smtClean="0"/>
            </a:br>
            <a:r>
              <a:rPr lang="pl-PL" dirty="0" smtClean="0"/>
              <a:t>w Otwocku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smtClean="0"/>
              <a:t>Adrian </a:t>
            </a:r>
            <a:r>
              <a:rPr lang="pl-PL" dirty="0"/>
              <a:t>Mazur Zespół Szkół w Międzyrzeczu </a:t>
            </a:r>
            <a:r>
              <a:rPr lang="pl-PL" dirty="0" smtClean="0"/>
              <a:t>Podlaskim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smtClean="0"/>
              <a:t>Wojciech </a:t>
            </a:r>
            <a:r>
              <a:rPr lang="pl-PL" dirty="0"/>
              <a:t>Mika  II Liceum Ogólnokształcące w Tarnowskich </a:t>
            </a:r>
            <a:r>
              <a:rPr lang="pl-PL" dirty="0" smtClean="0"/>
              <a:t>Górach</a:t>
            </a:r>
          </a:p>
          <a:p>
            <a:pPr marL="342900" indent="-342900">
              <a:buFont typeface="+mj-lt"/>
              <a:buAutoNum type="arabicPeriod"/>
            </a:pPr>
            <a:r>
              <a:rPr lang="pl-PL" dirty="0" smtClean="0"/>
              <a:t>Natalia </a:t>
            </a:r>
            <a:r>
              <a:rPr lang="pl-PL" dirty="0"/>
              <a:t>Golańska  VI Liceum Ogólnokształcące im. J. Lelewela w Łodzi</a:t>
            </a:r>
          </a:p>
          <a:p>
            <a:endParaRPr lang="pl-PL" dirty="0" smtClean="0"/>
          </a:p>
          <a:p>
            <a:endParaRPr lang="pl-PL" b="1" dirty="0" smtClean="0"/>
          </a:p>
          <a:p>
            <a:endParaRPr lang="pl-PL" b="1" dirty="0" smtClean="0"/>
          </a:p>
          <a:p>
            <a:endParaRPr lang="pl-PL" b="1" dirty="0"/>
          </a:p>
          <a:p>
            <a:endParaRPr lang="pl-PL" b="1" dirty="0" smtClean="0"/>
          </a:p>
          <a:p>
            <a:endParaRPr lang="pl-PL" b="1" dirty="0" smtClean="0"/>
          </a:p>
          <a:p>
            <a:endParaRPr lang="pl-PL" dirty="0"/>
          </a:p>
          <a:p>
            <a:endParaRPr lang="pl-PL" b="1" dirty="0"/>
          </a:p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1303653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az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5322"/>
            <a:ext cx="9144000" cy="6507356"/>
          </a:xfrm>
          <a:prstGeom prst="rect">
            <a:avLst/>
          </a:prstGeom>
        </p:spPr>
      </p:pic>
      <p:sp>
        <p:nvSpPr>
          <p:cNvPr id="3" name="pole tekstowe 2"/>
          <p:cNvSpPr txBox="1"/>
          <p:nvPr/>
        </p:nvSpPr>
        <p:spPr>
          <a:xfrm>
            <a:off x="1323977" y="1340768"/>
            <a:ext cx="648072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 smtClean="0"/>
              <a:t>Zwycięzcy otrzymują dysk </a:t>
            </a:r>
            <a:r>
              <a:rPr lang="pl-PL" sz="2400" dirty="0"/>
              <a:t>zewnętrzny Samsung M3 .</a:t>
            </a:r>
            <a:endParaRPr lang="pl-PL" sz="2400" dirty="0" smtClean="0"/>
          </a:p>
          <a:p>
            <a:r>
              <a:rPr lang="pl-PL" sz="2400" dirty="0" smtClean="0"/>
              <a:t>Dodatkowe nagrody </a:t>
            </a:r>
            <a:r>
              <a:rPr lang="pl-PL" sz="2400" dirty="0"/>
              <a:t>to </a:t>
            </a:r>
            <a:r>
              <a:rPr lang="pl-PL" sz="2400" dirty="0" err="1"/>
              <a:t>Pendrive</a:t>
            </a:r>
            <a:r>
              <a:rPr lang="pl-PL" sz="2400" dirty="0"/>
              <a:t> </a:t>
            </a:r>
            <a:r>
              <a:rPr lang="pl-PL" sz="2400" dirty="0" smtClean="0"/>
              <a:t>64 GB</a:t>
            </a:r>
            <a:endParaRPr lang="pl-PL" sz="2400" dirty="0"/>
          </a:p>
          <a:p>
            <a:endParaRPr lang="pl-PL" sz="2400" dirty="0" smtClean="0"/>
          </a:p>
          <a:p>
            <a:endParaRPr lang="pl-PL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2444" y="3456586"/>
            <a:ext cx="2743200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187427"/>
            <a:ext cx="306705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779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5322"/>
            <a:ext cx="9144000" cy="65073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755576" y="908720"/>
            <a:ext cx="7848872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Konkurs – Język ekonomiczny</a:t>
            </a:r>
          </a:p>
          <a:p>
            <a:pPr algn="ctr"/>
            <a:r>
              <a:rPr lang="pl-PL" sz="2800" dirty="0" smtClean="0"/>
              <a:t>TREŚĆ ZADANIA I POPRAWNE ROZWIĄZANIE </a:t>
            </a:r>
            <a:endParaRPr lang="pl-PL" sz="2000" b="1" dirty="0" smtClean="0"/>
          </a:p>
          <a:p>
            <a:pPr algn="just"/>
            <a:r>
              <a:rPr lang="pl-PL" sz="1400" i="1" dirty="0" smtClean="0"/>
              <a:t>Fragmenty </a:t>
            </a:r>
            <a:r>
              <a:rPr lang="pl-PL" sz="1400" i="1" dirty="0"/>
              <a:t>uzasadnienia ustawy budżetowej na 2015 (wybrane fragmenty</a:t>
            </a:r>
            <a:r>
              <a:rPr lang="pl-PL" sz="1400" i="1" dirty="0" smtClean="0"/>
              <a:t>).</a:t>
            </a:r>
            <a:endParaRPr lang="pl-PL" sz="1400" i="1" dirty="0"/>
          </a:p>
          <a:p>
            <a:pPr algn="just"/>
            <a:r>
              <a:rPr lang="pl-PL" b="1" dirty="0" smtClean="0"/>
              <a:t>Produkt </a:t>
            </a:r>
            <a:r>
              <a:rPr lang="pl-PL" b="1" dirty="0"/>
              <a:t>krajowy brutto</a:t>
            </a:r>
          </a:p>
          <a:p>
            <a:pPr algn="just"/>
            <a:r>
              <a:rPr lang="pl-PL" dirty="0"/>
              <a:t>Wyniki gospodarki polskiej na przestrzeni ostatniego roku są dobre. Od II kw. 2013 r. przyrasta ona co kwartał w tempie ok. 0,8%, a w I kw. br. wzrost ten przyspieszył do 1,1%, co oznacza, że realny poziom PKB był o 3,4% wyższy niż w I kw. 2013 r. Wstępne wyniki  GUS za II kw. wskazują, że wzrost gospodarczy nieznacznie zwolnił, do 0.6% kw./kw. i odpowiednio 3,3 % r/r. Spowolnienie to względem średniego wzrostu kwartalnego na przestrzeni ostatniego roku można uznać za przejściowe, spowodowane wysoką bazą w I kw. 2014 r. m. in. w związku z korzystnymi warunkami meteorologicznymi. Podobne tendencje zaobserwowano w innych gospodarkach europejskich, w tym w Niemczech, gdzie po wysokim, 0,7% wzroście w I kw., kwartalne tempo wzrostu PKB w II kw. br. Wyniosło minus 0,2%. Takiemu kształtowaniu się tempa wzrostu PKB w Polsce towarzyszyła korzystna zmiana jego struktury. Od ostatniego kwartału ubiegłego roku dominującym czynnikiem wzrostu gospodarczego jest popyt krajowy, głównie dzięki silnemu tempu wzrostu inwestycji prywatnych i relatywnie wysokiemu tempu wzrostu spożycia prywatnego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43403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5322"/>
            <a:ext cx="9144000" cy="65073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755576" y="908720"/>
            <a:ext cx="784887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Konkurs – Język ekonomiczny</a:t>
            </a:r>
          </a:p>
          <a:p>
            <a:pPr algn="ctr"/>
            <a:r>
              <a:rPr lang="pl-PL" sz="2800" dirty="0" smtClean="0"/>
              <a:t>TREŚĆ ZADANIA I POPRAWNE ROZWIĄZANIE </a:t>
            </a:r>
            <a:endParaRPr lang="pl-PL" sz="2000" b="1" dirty="0" smtClean="0"/>
          </a:p>
          <a:p>
            <a:pPr algn="just"/>
            <a:r>
              <a:rPr lang="pl-PL" dirty="0" smtClean="0"/>
              <a:t>Wkład </a:t>
            </a:r>
            <a:r>
              <a:rPr lang="pl-PL" dirty="0"/>
              <a:t>we wzrost PKB ze strony eksportu netto do I kw. br. pozostawał dodatni, jednak jego poziom systematycznie się zmniejszał i w II kw. był już ujemny. Malejącej kontrybucji eksportu netto towarzyszy przyspieszenie realnego tempa wzrostu eksportu. Wskazuje to, że spadający udział we wzroście ze strony wymiany handlowej z zagranicą nie jest wynikiem pogarszającej się konkurencyjności gospodarki polskiej, a związany jest z rosnącym wraz z ożywieniem popytu krajowego importem.</a:t>
            </a:r>
          </a:p>
          <a:p>
            <a:pPr algn="just"/>
            <a:r>
              <a:rPr lang="pl-PL" dirty="0"/>
              <a:t>Szacuje się, że w skali 2014 r. realny wzrost PKB w Polsce wyniesie 3,3%,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a </a:t>
            </a:r>
            <a:r>
              <a:rPr lang="pl-PL" dirty="0"/>
              <a:t>w </a:t>
            </a:r>
            <a:r>
              <a:rPr lang="pl-PL" dirty="0" smtClean="0"/>
              <a:t>przyszłym roku </a:t>
            </a:r>
            <a:r>
              <a:rPr lang="pl-PL" dirty="0"/>
              <a:t>przyspieszy do 3,4%. Przyspieszenie wzrostu gospodarczego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kraju, pomimo </a:t>
            </a:r>
            <a:r>
              <a:rPr lang="pl-PL" dirty="0" smtClean="0"/>
              <a:t>korekt w </a:t>
            </a:r>
            <a:r>
              <a:rPr lang="pl-PL" dirty="0"/>
              <a:t>dół spodziewanej skali ożywienia u głównych parterów handlowych Polski, związany </a:t>
            </a:r>
            <a:r>
              <a:rPr lang="pl-PL" dirty="0" smtClean="0"/>
              <a:t>jest z </a:t>
            </a:r>
            <a:r>
              <a:rPr lang="pl-PL" dirty="0"/>
              <a:t>tym, że nawet po korektach, w 2015 r. wzrost PKB w otoczeniu zewnętrznym Polski </a:t>
            </a:r>
            <a:r>
              <a:rPr lang="pl-PL" dirty="0" smtClean="0"/>
              <a:t>będzie szybszy </a:t>
            </a:r>
            <a:r>
              <a:rPr lang="pl-PL" dirty="0"/>
              <a:t>niż w 2014 r. Dodatkowym wsparciem popytu krajowego będą też </a:t>
            </a:r>
            <a:r>
              <a:rPr lang="pl-PL" dirty="0" smtClean="0"/>
              <a:t>zapowiedziane przez </a:t>
            </a:r>
            <a:r>
              <a:rPr lang="pl-PL" dirty="0"/>
              <a:t>Premiera działania związane m. in. ze zwiększeniem waloryzacji emerytur i rent </a:t>
            </a:r>
            <a:r>
              <a:rPr lang="pl-PL" dirty="0" smtClean="0"/>
              <a:t>oraz kolejnym </a:t>
            </a:r>
            <a:r>
              <a:rPr lang="pl-PL" dirty="0"/>
              <a:t>zwiększeniem pomocy państwa dla rodzin z dziećmi w ramach ulgi podatkowej.</a:t>
            </a:r>
          </a:p>
          <a:p>
            <a:pPr algn="just"/>
            <a:endParaRPr lang="pl-PL" dirty="0"/>
          </a:p>
          <a:p>
            <a:pPr algn="just"/>
            <a:endParaRPr lang="pl-PL" sz="2400" dirty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68975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5322"/>
            <a:ext cx="9144000" cy="65073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755576" y="908720"/>
            <a:ext cx="7848872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Konkurs – Język ekonomiczny</a:t>
            </a:r>
          </a:p>
          <a:p>
            <a:pPr algn="ctr"/>
            <a:r>
              <a:rPr lang="pl-PL" sz="2800" dirty="0" smtClean="0"/>
              <a:t>TREŚĆ ZADANIA I POPRAWNE ROZWIĄZANIE </a:t>
            </a:r>
            <a:endParaRPr lang="pl-PL" sz="2000" b="1" dirty="0" smtClean="0"/>
          </a:p>
          <a:p>
            <a:pPr algn="just"/>
            <a:r>
              <a:rPr lang="pl-PL" dirty="0" smtClean="0"/>
              <a:t>Prognozuje </a:t>
            </a:r>
            <a:r>
              <a:rPr lang="pl-PL" dirty="0"/>
              <a:t>się, że w roku bieżącym spożycie ogółem wzrośnie realnie o 2,6%.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przyszłym roku </a:t>
            </a:r>
            <a:r>
              <a:rPr lang="pl-PL" dirty="0"/>
              <a:t>wzrost ten ukształtuje się na poziomie 2,8%. Zmiany spożycia ogółem są </a:t>
            </a:r>
            <a:r>
              <a:rPr lang="pl-PL" dirty="0" smtClean="0"/>
              <a:t>konsekwencją oczekiwań </a:t>
            </a:r>
            <a:r>
              <a:rPr lang="pl-PL" dirty="0"/>
              <a:t>dotyczących kształtowania się spożycia publicznego i spożycia prywatnego.</a:t>
            </a:r>
          </a:p>
          <a:p>
            <a:pPr algn="just"/>
            <a:r>
              <a:rPr lang="pl-PL" dirty="0"/>
              <a:t>Ścieżka wzrostu spożycia publicznego wynika z działań podejmowanych w ramach</a:t>
            </a:r>
          </a:p>
          <a:p>
            <a:pPr algn="just"/>
            <a:r>
              <a:rPr lang="pl-PL" dirty="0"/>
              <a:t>realizowanego planu konsolidacji finansów publicznych. Działania te skupiają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się zarówno na </a:t>
            </a:r>
            <a:r>
              <a:rPr lang="pl-PL" dirty="0"/>
              <a:t>części spożycia publicznego związanej z funduszem wynagrodzeń sektora </a:t>
            </a:r>
            <a:r>
              <a:rPr lang="pl-PL" dirty="0" smtClean="0"/>
              <a:t>rządowego, jak </a:t>
            </a:r>
            <a:r>
              <a:rPr lang="pl-PL" dirty="0"/>
              <a:t>również na części wynikającej ze zużycia pośredniego. Uwzględniając </a:t>
            </a:r>
            <a:r>
              <a:rPr lang="pl-PL" dirty="0" smtClean="0"/>
              <a:t>wspominanie ograniczenia </a:t>
            </a:r>
            <a:r>
              <a:rPr lang="pl-PL" dirty="0"/>
              <a:t>szacuje się, że realny wzrost spożycia publicznego w 2014 r. wyniesie 2,8</a:t>
            </a:r>
            <a:r>
              <a:rPr lang="pl-PL" dirty="0" smtClean="0"/>
              <a:t>%, czyli </a:t>
            </a:r>
            <a:r>
              <a:rPr lang="pl-PL" dirty="0"/>
              <a:t>tyle, ile w roku ubiegłym. Relatywnie szybki wzrost tej kategorii ekonomicznej w </a:t>
            </a:r>
            <a:r>
              <a:rPr lang="pl-PL" dirty="0" smtClean="0"/>
              <a:t>roku bieżącym </a:t>
            </a:r>
            <a:r>
              <a:rPr lang="pl-PL" dirty="0"/>
              <a:t>związany jest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 </a:t>
            </a:r>
            <a:r>
              <a:rPr lang="pl-PL" dirty="0"/>
              <a:t>poziomem inflacji, który utrzymuje się znacznie poniżej </a:t>
            </a:r>
            <a:r>
              <a:rPr lang="pl-PL" dirty="0" smtClean="0"/>
              <a:t>prognozy przygotowanej </a:t>
            </a:r>
            <a:r>
              <a:rPr lang="pl-PL" dirty="0"/>
              <a:t>na etapie planowania budżetu na 2014 r. W 2015 r. spożycie </a:t>
            </a:r>
            <a:r>
              <a:rPr lang="pl-PL" dirty="0" smtClean="0"/>
              <a:t>publiczne wzrośnie </a:t>
            </a:r>
            <a:r>
              <a:rPr lang="pl-PL" dirty="0"/>
              <a:t>realnie o 2,2%.</a:t>
            </a:r>
          </a:p>
          <a:p>
            <a:pPr algn="just"/>
            <a:endParaRPr lang="pl-PL" sz="2400" dirty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382525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5322"/>
            <a:ext cx="9144000" cy="65073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755576" y="908720"/>
            <a:ext cx="7848872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Konkurs – Język ekonomiczny</a:t>
            </a:r>
          </a:p>
          <a:p>
            <a:pPr algn="ctr"/>
            <a:r>
              <a:rPr lang="pl-PL" sz="2800" dirty="0" smtClean="0"/>
              <a:t>TREŚĆ ZADANIA I POPRAWNE ROZWIĄZANIE </a:t>
            </a:r>
            <a:endParaRPr lang="pl-PL" sz="2000" b="1" dirty="0" smtClean="0"/>
          </a:p>
          <a:p>
            <a:pPr algn="just"/>
            <a:r>
              <a:rPr lang="pl-PL" b="1" dirty="0"/>
              <a:t>Rynek pracy</a:t>
            </a:r>
          </a:p>
          <a:p>
            <a:pPr algn="just"/>
            <a:r>
              <a:rPr lang="pl-PL" dirty="0"/>
              <a:t>Obserwowane od II kw. ubiegłego roku wyraźne przyspieszenie aktywności </a:t>
            </a:r>
            <a:r>
              <a:rPr lang="pl-PL" dirty="0" smtClean="0"/>
              <a:t>gospodarczej w </a:t>
            </a:r>
            <a:r>
              <a:rPr lang="pl-PL" dirty="0"/>
              <a:t>Polsce znajduje odzwierciedlenie w stopniowej poprawie sytuacji na rynku pracy. Skala </a:t>
            </a:r>
            <a:r>
              <a:rPr lang="pl-PL" dirty="0" smtClean="0"/>
              <a:t>tej poprawy </a:t>
            </a:r>
            <a:r>
              <a:rPr lang="pl-PL" dirty="0"/>
              <a:t>nie jest jednak jednoznaczna. Dane GUS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ze </a:t>
            </a:r>
            <a:r>
              <a:rPr lang="pl-PL" dirty="0"/>
              <a:t>sprawozdawczości </a:t>
            </a:r>
            <a:r>
              <a:rPr lang="pl-PL" dirty="0" smtClean="0"/>
              <a:t>podmiotów o </a:t>
            </a:r>
            <a:r>
              <a:rPr lang="pl-PL" dirty="0"/>
              <a:t>liczbie pracujących powyżej 9 osób za I kw. 2014 r. wskazują, że w skali całego 2014 </a:t>
            </a:r>
            <a:r>
              <a:rPr lang="pl-PL" dirty="0" smtClean="0"/>
              <a:t>r. przewidywany </a:t>
            </a:r>
            <a:r>
              <a:rPr lang="pl-PL" dirty="0"/>
              <a:t>wzrost przeciętnego zatrudnienia w gospodarce narodowej będzie </a:t>
            </a:r>
            <a:r>
              <a:rPr lang="pl-PL" dirty="0" smtClean="0"/>
              <a:t>wyraźnie wolniejszy </a:t>
            </a:r>
            <a:r>
              <a:rPr lang="pl-PL" dirty="0"/>
              <a:t>niż wynikałoby to z danych według metodologii BAEL. </a:t>
            </a:r>
            <a:r>
              <a:rPr lang="pl-PL" dirty="0" smtClean="0"/>
              <a:t>Uwzględniając dotychczasowe </a:t>
            </a:r>
            <a:r>
              <a:rPr lang="pl-PL" dirty="0"/>
              <a:t>dane opublikowane przez GUS szacuje się, że wzrost </a:t>
            </a:r>
            <a:r>
              <a:rPr lang="pl-PL" dirty="0" smtClean="0"/>
              <a:t>przeciętnego zatrudnienia </a:t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gospodarce narodowej w 2014 r. wyniesie 0,4%, przy 0,7% </a:t>
            </a:r>
            <a:r>
              <a:rPr lang="pl-PL" dirty="0" smtClean="0"/>
              <a:t>wzroście zatrudnienia </a:t>
            </a:r>
            <a:r>
              <a:rPr lang="pl-PL" dirty="0"/>
              <a:t>w sektorze przedsiębiorstw. Szacowane tempo wzrostu przeciętnej </a:t>
            </a:r>
            <a:r>
              <a:rPr lang="pl-PL" dirty="0" smtClean="0"/>
              <a:t>liczby pracujących </a:t>
            </a:r>
            <a:r>
              <a:rPr lang="pl-PL" dirty="0"/>
              <a:t>w tym roku według metodologii BAEL (15 lat i więcej) to 1,5%. W </a:t>
            </a:r>
            <a:r>
              <a:rPr lang="pl-PL" dirty="0" smtClean="0"/>
              <a:t>przypadku prognozy </a:t>
            </a:r>
            <a:r>
              <a:rPr lang="pl-PL" dirty="0"/>
              <a:t>na 2015 r. przyjęto, że przyrost zarówno przeciętnego zatrudnienia w </a:t>
            </a:r>
            <a:r>
              <a:rPr lang="pl-PL" dirty="0" smtClean="0"/>
              <a:t>gospodarce narodowej</a:t>
            </a:r>
            <a:r>
              <a:rPr lang="pl-PL" dirty="0"/>
              <a:t>, jak i przeciętnej liczby pracujących (BAEL, 15 lat i więcej) wyniesie 0,8%, </a:t>
            </a:r>
            <a:r>
              <a:rPr lang="pl-PL" dirty="0" smtClean="0"/>
              <a:t>przy 1,1</a:t>
            </a:r>
            <a:r>
              <a:rPr lang="pl-PL" dirty="0"/>
              <a:t>% wzroście przeciętnego zatrudnienia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sektorze </a:t>
            </a:r>
            <a:r>
              <a:rPr lang="pl-PL" dirty="0" smtClean="0"/>
              <a:t> przedsiębiorstw</a:t>
            </a:r>
            <a:r>
              <a:rPr lang="pl-PL" dirty="0"/>
              <a:t>. </a:t>
            </a:r>
            <a:endParaRPr lang="pl-PL" dirty="0" smtClean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4826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5322"/>
            <a:ext cx="9144000" cy="65073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755576" y="908720"/>
            <a:ext cx="7848872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Konkurs – Język ekonomiczny</a:t>
            </a:r>
          </a:p>
          <a:p>
            <a:pPr algn="ctr"/>
            <a:r>
              <a:rPr lang="pl-PL" sz="2800" dirty="0" smtClean="0"/>
              <a:t>TREŚĆ ZADANIA I POPRAWNE ROZWIĄZANIE </a:t>
            </a:r>
            <a:endParaRPr lang="pl-PL" sz="2000" b="1" dirty="0" smtClean="0"/>
          </a:p>
          <a:p>
            <a:pPr algn="just"/>
            <a:r>
              <a:rPr lang="pl-PL" dirty="0" smtClean="0"/>
              <a:t>Prognozowana</a:t>
            </a:r>
            <a:r>
              <a:rPr lang="pl-PL" dirty="0"/>
              <a:t> </a:t>
            </a:r>
            <a:r>
              <a:rPr lang="pl-PL" dirty="0" smtClean="0"/>
              <a:t>dynamika </a:t>
            </a:r>
            <a:r>
              <a:rPr lang="pl-PL" dirty="0"/>
              <a:t>popytu na pracę pozwala szacować, że na koniec 2014 r. stopa </a:t>
            </a:r>
            <a:r>
              <a:rPr lang="pl-PL" dirty="0" smtClean="0"/>
              <a:t>bezrobocia rejestrowanego </a:t>
            </a:r>
            <a:r>
              <a:rPr lang="pl-PL" dirty="0"/>
              <a:t>wyniesie 12,5% (wobec 13,4% rok wcześniej)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obniży się do </a:t>
            </a:r>
            <a:r>
              <a:rPr lang="pl-PL" dirty="0" smtClean="0"/>
              <a:t>11,8% na </a:t>
            </a:r>
            <a:r>
              <a:rPr lang="pl-PL" dirty="0"/>
              <a:t>koniec 2015 r. Średnioroczna stopa bezrobocia wg metodologii BAEL w latach </a:t>
            </a:r>
            <a:r>
              <a:rPr lang="pl-PL" dirty="0" smtClean="0"/>
              <a:t>2014-2015 wyniesie </a:t>
            </a:r>
            <a:r>
              <a:rPr lang="pl-PL" dirty="0"/>
              <a:t>odpowiednio 9,7% i 9,1% wobec 10,3% w roku ubiegłym, przy czym spadek </a:t>
            </a:r>
            <a:r>
              <a:rPr lang="pl-PL" dirty="0" smtClean="0"/>
              <a:t>stopy bezrobocia </a:t>
            </a:r>
            <a:r>
              <a:rPr lang="pl-PL" dirty="0"/>
              <a:t>będzie miał miejsce w warunkach rosnącej aktywności zawodowej </a:t>
            </a:r>
            <a:r>
              <a:rPr lang="pl-PL" dirty="0" smtClean="0"/>
              <a:t>Polaków. Przewiduje </a:t>
            </a:r>
            <a:r>
              <a:rPr lang="pl-PL" dirty="0"/>
              <a:t>się, że w 2014 r. nominalne tempo wzrostu przeciętnej płacy w </a:t>
            </a:r>
            <a:r>
              <a:rPr lang="pl-PL" dirty="0" smtClean="0"/>
              <a:t>sektorze przedsiębiorstw </a:t>
            </a:r>
            <a:r>
              <a:rPr lang="pl-PL" dirty="0"/>
              <a:t>wyniesie 4,3% i tym samym będzie wyższe niż rok wcześniej o 1,4 pkt. proc.</a:t>
            </a:r>
          </a:p>
          <a:p>
            <a:pPr algn="just"/>
            <a:r>
              <a:rPr lang="pl-PL" dirty="0"/>
              <a:t>Jednakże dzięki niskiej inflacji różnica w zmianie realnej siły nabywczej średniej płacy </a:t>
            </a:r>
            <a:r>
              <a:rPr lang="pl-PL" dirty="0" smtClean="0"/>
              <a:t>będzie znacznie </a:t>
            </a:r>
            <a:r>
              <a:rPr lang="pl-PL" dirty="0"/>
              <a:t>większa i wyniesie 2,1 pkt. proc. W przyszłym roku nominalny wzrost </a:t>
            </a:r>
            <a:r>
              <a:rPr lang="pl-PL" dirty="0" smtClean="0"/>
              <a:t>przeciętnej płacy </a:t>
            </a:r>
            <a:r>
              <a:rPr lang="pl-PL" dirty="0"/>
              <a:t>w sektorze przedsiębiorstw szacowany jest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na </a:t>
            </a:r>
            <a:r>
              <a:rPr lang="pl-PL" dirty="0"/>
              <a:t>4,6%. Lata 2014-2015 są </a:t>
            </a:r>
            <a:r>
              <a:rPr lang="pl-PL" dirty="0" smtClean="0"/>
              <a:t>kolejnymi z </a:t>
            </a:r>
            <a:r>
              <a:rPr lang="pl-PL" dirty="0"/>
              <a:t>rzędu, w których czynnikiem ograniczającym wzrost płac w skali całej gospodarki </a:t>
            </a:r>
            <a:r>
              <a:rPr lang="pl-PL" dirty="0" smtClean="0"/>
              <a:t>będzie zamrożenie </a:t>
            </a:r>
            <a:r>
              <a:rPr lang="pl-PL" dirty="0"/>
              <a:t>nominalnego funduszu wynagrodzeń dla większości jednostek </a:t>
            </a:r>
            <a:r>
              <a:rPr lang="pl-PL" dirty="0" smtClean="0"/>
              <a:t>podsektora centralnego </a:t>
            </a:r>
            <a:r>
              <a:rPr lang="pl-PL" dirty="0"/>
              <a:t>sektora finansów publicznych. W efekcie przewiduje się, że nominalny </a:t>
            </a:r>
            <a:r>
              <a:rPr lang="pl-PL" dirty="0" smtClean="0"/>
              <a:t>poziom przeciętnej </a:t>
            </a:r>
            <a:r>
              <a:rPr lang="pl-PL" dirty="0"/>
              <a:t>płacy </a:t>
            </a:r>
            <a:r>
              <a:rPr lang="pl-PL" dirty="0" smtClean="0"/>
              <a:t>w </a:t>
            </a:r>
            <a:r>
              <a:rPr lang="pl-PL" dirty="0"/>
              <a:t>gospodarce narodowej w 2014 r. będzie o 4,0% wyższy niż </a:t>
            </a:r>
            <a:r>
              <a:rPr lang="pl-PL" dirty="0" smtClean="0"/>
              <a:t>przed rokiem</a:t>
            </a:r>
            <a:r>
              <a:rPr lang="pl-PL" dirty="0"/>
              <a:t>. W 2015 r. przeciętne wynagrodzenie w gospodarce narodowej zwiększy </a:t>
            </a:r>
            <a:r>
              <a:rPr lang="pl-PL" dirty="0" smtClean="0"/>
              <a:t>się nominalnie  o </a:t>
            </a:r>
            <a:r>
              <a:rPr lang="pl-PL" dirty="0"/>
              <a:t>4,3%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6859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5322"/>
            <a:ext cx="9144000" cy="65073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755576" y="908720"/>
            <a:ext cx="7848872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Konkurs – Język ekonomiczny</a:t>
            </a:r>
          </a:p>
          <a:p>
            <a:pPr algn="ctr"/>
            <a:r>
              <a:rPr lang="pl-PL" sz="2800" dirty="0" smtClean="0"/>
              <a:t>TREŚĆ ZADANIA I POPRAWNE ROZWIĄZANIE </a:t>
            </a:r>
            <a:endParaRPr lang="pl-PL" sz="2000" b="1" dirty="0" smtClean="0"/>
          </a:p>
          <a:p>
            <a:pPr algn="just"/>
            <a:r>
              <a:rPr lang="pl-PL" b="1" dirty="0"/>
              <a:t>Inflacja, stopy procentowe i kurs walutowy</a:t>
            </a:r>
          </a:p>
          <a:p>
            <a:pPr algn="just"/>
            <a:r>
              <a:rPr lang="pl-PL" dirty="0"/>
              <a:t>Prognozuje się, że średnioroczny wzrost cen towarów i usług konsumpcyjnych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2014 </a:t>
            </a:r>
            <a:r>
              <a:rPr lang="pl-PL" dirty="0" smtClean="0"/>
              <a:t>r. wyniesie </a:t>
            </a:r>
            <a:r>
              <a:rPr lang="pl-PL" dirty="0"/>
              <a:t>0,1%. Rekordowo niski wskaźnik inflacji w bieżącym roku wynika przede </a:t>
            </a:r>
            <a:r>
              <a:rPr lang="pl-PL" dirty="0" smtClean="0"/>
              <a:t>wszystkim z </a:t>
            </a:r>
            <a:r>
              <a:rPr lang="pl-PL" dirty="0"/>
              <a:t>czynników o charakterze szoków podażowych (ceny żywności i energii). </a:t>
            </a:r>
            <a:r>
              <a:rPr lang="pl-PL" dirty="0" smtClean="0"/>
              <a:t>Zwłaszcza nietypowy </a:t>
            </a:r>
            <a:r>
              <a:rPr lang="pl-PL" dirty="0"/>
              <a:t>okazał się spadek cen żywności notowany w okresie od lutego do maja br., </a:t>
            </a:r>
            <a:r>
              <a:rPr lang="pl-PL" dirty="0" smtClean="0"/>
              <a:t>który wyniósł </a:t>
            </a:r>
            <a:r>
              <a:rPr lang="pl-PL" dirty="0"/>
              <a:t>łącznie 1,4%, podczas gdy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w </a:t>
            </a:r>
            <a:r>
              <a:rPr lang="pl-PL" dirty="0"/>
              <a:t>analogicznym okresie w ostatnich 10 latach </a:t>
            </a:r>
            <a:r>
              <a:rPr lang="pl-PL" dirty="0" smtClean="0"/>
              <a:t>notowano wzrost </a:t>
            </a:r>
            <a:r>
              <a:rPr lang="pl-PL" dirty="0"/>
              <a:t>cen tej kategorii średnio o 2,9% i nigdy nie odnotowano spadku cen. </a:t>
            </a:r>
            <a:r>
              <a:rPr lang="pl-PL" dirty="0" smtClean="0"/>
              <a:t>Nietypowa sytuacja </a:t>
            </a:r>
            <a:r>
              <a:rPr lang="pl-PL" dirty="0"/>
              <a:t>na rynku produktów rolnych związana jest z wysoką podażą produktów </a:t>
            </a:r>
            <a:r>
              <a:rPr lang="pl-PL" dirty="0" smtClean="0"/>
              <a:t>rolnych wynikającą </a:t>
            </a:r>
            <a:br>
              <a:rPr lang="pl-PL" dirty="0" smtClean="0"/>
            </a:br>
            <a:r>
              <a:rPr lang="pl-PL" dirty="0" smtClean="0"/>
              <a:t>z </a:t>
            </a:r>
            <a:r>
              <a:rPr lang="pl-PL" dirty="0"/>
              <a:t>korzystnych warunków agrometeorologicznych (krótka i ciepła </a:t>
            </a:r>
            <a:r>
              <a:rPr lang="pl-PL" dirty="0" smtClean="0"/>
              <a:t>zima) </a:t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z wprowadzonego przez Rosję embarga na import żywności z krajów UE, w tym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z Polski oraz </a:t>
            </a:r>
            <a:r>
              <a:rPr lang="pl-PL" dirty="0"/>
              <a:t>z dobrymi perspektywami tegorocznych zbiorów. Niskie ceny energii związane </a:t>
            </a:r>
            <a:r>
              <a:rPr lang="pl-PL" dirty="0" smtClean="0"/>
              <a:t>są natomiast </a:t>
            </a:r>
            <a:r>
              <a:rPr lang="pl-PL" dirty="0"/>
              <a:t>z obniżką cen energii elektrycznej i stabilizacją cen paliw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na </a:t>
            </a:r>
            <a:r>
              <a:rPr lang="pl-PL" dirty="0"/>
              <a:t>rynku </a:t>
            </a:r>
            <a:r>
              <a:rPr lang="pl-PL" dirty="0" smtClean="0"/>
              <a:t>krajowym w </a:t>
            </a:r>
            <a:r>
              <a:rPr lang="pl-PL" dirty="0"/>
              <a:t>efekcie względnej stabilizacji cen ropy naftowej na świecie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umocnienia </a:t>
            </a:r>
            <a:r>
              <a:rPr lang="pl-PL" dirty="0" smtClean="0"/>
              <a:t>złotego. Wobec </a:t>
            </a:r>
            <a:r>
              <a:rPr lang="pl-PL" dirty="0"/>
              <a:t>postępującego ożywienia aktywności gospodarczej, w 2015 r. przewidywany </a:t>
            </a:r>
            <a:r>
              <a:rPr lang="pl-PL" dirty="0" smtClean="0"/>
              <a:t>jest stopniowy </a:t>
            </a:r>
            <a:r>
              <a:rPr lang="pl-PL" dirty="0"/>
              <a:t>wzrost inflacji, choć w warunkach utrzymującej się ujemnej luki produktowej </a:t>
            </a:r>
            <a:r>
              <a:rPr lang="pl-PL" dirty="0" smtClean="0"/>
              <a:t>presja inflacyjna </a:t>
            </a:r>
            <a:r>
              <a:rPr lang="pl-PL" dirty="0"/>
              <a:t>powinna być nadal niska. </a:t>
            </a:r>
            <a:endParaRPr lang="pl-PL" dirty="0" smtClean="0"/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07885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5322"/>
            <a:ext cx="9144000" cy="6507356"/>
          </a:xfrm>
          <a:prstGeom prst="rect">
            <a:avLst/>
          </a:prstGeom>
        </p:spPr>
      </p:pic>
      <p:sp>
        <p:nvSpPr>
          <p:cNvPr id="5" name="pole tekstowe 4"/>
          <p:cNvSpPr txBox="1"/>
          <p:nvPr/>
        </p:nvSpPr>
        <p:spPr>
          <a:xfrm>
            <a:off x="755576" y="908720"/>
            <a:ext cx="784887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/>
              <a:t>Konkurs – Język ekonomiczny</a:t>
            </a:r>
          </a:p>
          <a:p>
            <a:pPr algn="ctr"/>
            <a:r>
              <a:rPr lang="pl-PL" sz="2800" dirty="0" smtClean="0"/>
              <a:t>TREŚĆ ZADANIA I POPRAWNE ROZWIĄZANIE </a:t>
            </a:r>
            <a:endParaRPr lang="pl-PL" sz="2000" b="1" dirty="0" smtClean="0"/>
          </a:p>
          <a:p>
            <a:pPr algn="just"/>
            <a:r>
              <a:rPr lang="pl-PL" dirty="0" smtClean="0"/>
              <a:t>Przy </a:t>
            </a:r>
            <a:r>
              <a:rPr lang="pl-PL" dirty="0"/>
              <a:t>założeniu braku szoków podażowych na </a:t>
            </a:r>
            <a:r>
              <a:rPr lang="pl-PL" dirty="0" smtClean="0"/>
              <a:t>rynkach światowych </a:t>
            </a:r>
            <a:r>
              <a:rPr lang="pl-PL" dirty="0"/>
              <a:t>i na rynku krajowym oraz stabilizacji cen surowców, średnioroczny wzrost </a:t>
            </a:r>
            <a:r>
              <a:rPr lang="pl-PL" dirty="0" smtClean="0"/>
              <a:t>cen towarów </a:t>
            </a:r>
            <a:br>
              <a:rPr lang="pl-PL" dirty="0" smtClean="0"/>
            </a:br>
            <a:r>
              <a:rPr lang="pl-PL" dirty="0" smtClean="0"/>
              <a:t>i </a:t>
            </a:r>
            <a:r>
              <a:rPr lang="pl-PL" dirty="0"/>
              <a:t>usług konsumpcyjnych w 2015 r. prognozowany jest na 1,2%, czyli </a:t>
            </a:r>
            <a:r>
              <a:rPr lang="pl-PL" dirty="0" smtClean="0"/>
              <a:t>znacznie poniżej </a:t>
            </a:r>
            <a:r>
              <a:rPr lang="pl-PL" dirty="0"/>
              <a:t>celu inflacyjnego </a:t>
            </a:r>
            <a:r>
              <a:rPr lang="pl-PL" dirty="0" smtClean="0"/>
              <a:t>RPP. Założono</a:t>
            </a:r>
            <a:r>
              <a:rPr lang="pl-PL" dirty="0"/>
              <a:t>, że wobec aktualnych perspektyw wzrostu gospodarczego oraz utrzymywania </a:t>
            </a:r>
            <a:r>
              <a:rPr lang="pl-PL" dirty="0" smtClean="0"/>
              <a:t>się inflacji </a:t>
            </a:r>
            <a:r>
              <a:rPr lang="pl-PL" dirty="0"/>
              <a:t>na niskim poziomie w dłuższym okresie, Rada Polityki Pieniężnej obniży w </a:t>
            </a:r>
            <a:r>
              <a:rPr lang="pl-PL" dirty="0" smtClean="0"/>
              <a:t>bieżącym roku </a:t>
            </a:r>
            <a:r>
              <a:rPr lang="pl-PL" dirty="0"/>
              <a:t>stopy procentowe NBP </a:t>
            </a: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o </a:t>
            </a:r>
            <a:r>
              <a:rPr lang="pl-PL" dirty="0"/>
              <a:t>0,5 pkt. proc. Dla 2015 r. przyjęto, że stopy procentowe </a:t>
            </a:r>
            <a:r>
              <a:rPr lang="pl-PL" dirty="0" smtClean="0"/>
              <a:t>banku centralnego </a:t>
            </a:r>
            <a:r>
              <a:rPr lang="pl-PL" dirty="0"/>
              <a:t>pozostaną na niezmienionym poziomie. W rezultacie, w 2014 r. </a:t>
            </a:r>
            <a:r>
              <a:rPr lang="pl-PL" dirty="0" smtClean="0"/>
              <a:t>stopa referencyjna </a:t>
            </a:r>
            <a:r>
              <a:rPr lang="pl-PL" dirty="0"/>
              <a:t>wyniesie średnio 2,4%, a w 2015 r. obniży się do 2,0%.</a:t>
            </a:r>
          </a:p>
          <a:p>
            <a:pPr algn="just"/>
            <a:r>
              <a:rPr lang="pl-PL" dirty="0"/>
              <a:t>Zakłada się, że w horyzoncie prognozy utrzyma się aprecjacyjny trend polskiej </a:t>
            </a:r>
            <a:r>
              <a:rPr lang="pl-PL" dirty="0" smtClean="0"/>
              <a:t>waluty. Umacnianiu </a:t>
            </a:r>
            <a:r>
              <a:rPr lang="pl-PL" dirty="0"/>
              <a:t>się złotego sprzyjać będą silne fundamenty polskiej gospodarki, w tym </a:t>
            </a:r>
            <a:r>
              <a:rPr lang="pl-PL" dirty="0" smtClean="0"/>
              <a:t>niski poziom </a:t>
            </a:r>
            <a:r>
              <a:rPr lang="pl-PL" dirty="0"/>
              <a:t>deficytu na rachunku obrotów bieżących oraz redukcja strukturalnej </a:t>
            </a:r>
            <a:r>
              <a:rPr lang="pl-PL" dirty="0" smtClean="0"/>
              <a:t>nierównowagi finansów </a:t>
            </a:r>
            <a:r>
              <a:rPr lang="pl-PL" dirty="0"/>
              <a:t>publicznych. Dodatkowym czynnikiem wspierającym złotego będzie </a:t>
            </a:r>
            <a:r>
              <a:rPr lang="pl-PL" dirty="0" smtClean="0"/>
              <a:t>utrzymywanie się </a:t>
            </a:r>
            <a:r>
              <a:rPr lang="pl-PL" dirty="0"/>
              <a:t>wysokiego dysparytetu stóp procentowych. Przyjęto, że w 2014 r. średni kurs </a:t>
            </a:r>
            <a:r>
              <a:rPr lang="pl-PL" dirty="0" smtClean="0"/>
              <a:t>złotego wyniesie </a:t>
            </a:r>
            <a:br>
              <a:rPr lang="pl-PL" dirty="0" smtClean="0"/>
            </a:br>
            <a:r>
              <a:rPr lang="pl-PL" dirty="0" smtClean="0"/>
              <a:t>4,15 </a:t>
            </a:r>
            <a:r>
              <a:rPr lang="pl-PL" dirty="0"/>
              <a:t>EUR/PLN i 3,07 USD/PLN, a w 2015 r. ukształtuje się na </a:t>
            </a:r>
            <a:r>
              <a:rPr lang="pl-PL" dirty="0" smtClean="0"/>
              <a:t>poziomie 3,98 </a:t>
            </a:r>
            <a:r>
              <a:rPr lang="pl-PL" dirty="0"/>
              <a:t>EUR/PLN </a:t>
            </a:r>
            <a:r>
              <a:rPr lang="pl-PL" dirty="0" smtClean="0"/>
              <a:t>i </a:t>
            </a:r>
            <a:r>
              <a:rPr lang="pl-PL" dirty="0"/>
              <a:t>2,92 USD/PLN.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09401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2330</TotalTime>
  <Words>925</Words>
  <Application>Microsoft Office PowerPoint</Application>
  <PresentationFormat>Pokaz na ekranie (4:3)</PresentationFormat>
  <Paragraphs>201</Paragraphs>
  <Slides>23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4" baseType="lpstr"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Konkurs obejmował</dc:title>
  <dc:creator>fmp</dc:creator>
  <cp:lastModifiedBy>fmp</cp:lastModifiedBy>
  <cp:revision>56</cp:revision>
  <dcterms:created xsi:type="dcterms:W3CDTF">2014-11-19T13:18:13Z</dcterms:created>
  <dcterms:modified xsi:type="dcterms:W3CDTF">2015-02-22T12:46:56Z</dcterms:modified>
</cp:coreProperties>
</file>