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79" r:id="rId4"/>
    <p:sldId id="272" r:id="rId5"/>
    <p:sldId id="270" r:id="rId6"/>
    <p:sldId id="271" r:id="rId7"/>
    <p:sldId id="274" r:id="rId8"/>
    <p:sldId id="273" r:id="rId9"/>
    <p:sldId id="269" r:id="rId10"/>
    <p:sldId id="275" r:id="rId11"/>
    <p:sldId id="276" r:id="rId12"/>
    <p:sldId id="277" r:id="rId13"/>
    <p:sldId id="278" r:id="rId14"/>
    <p:sldId id="266" r:id="rId15"/>
    <p:sldId id="265" r:id="rId16"/>
    <p:sldId id="262" r:id="rId17"/>
    <p:sldId id="26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71" autoAdjust="0"/>
  </p:normalViewPr>
  <p:slideViewPr>
    <p:cSldViewPr>
      <p:cViewPr>
        <p:scale>
          <a:sx n="60" d="100"/>
          <a:sy n="60" d="100"/>
        </p:scale>
        <p:origin x="-214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57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07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32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57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97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537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06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78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26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31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17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E5BBD-0208-46F7-9798-09F744BB37CB}" type="datetimeFigureOut">
              <a:rPr lang="pl-PL" smtClean="0"/>
              <a:t>2015-02-22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99FEA-CBA5-43D6-8599-4E973F98D3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86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25070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67" y="-99392"/>
            <a:ext cx="9276523" cy="695739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102905" y="501317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/>
              <a:t>Od kogo pożyczasz i gdzie lokujesz?</a:t>
            </a:r>
            <a:endParaRPr lang="pl-PL" sz="4800" b="1" dirty="0"/>
          </a:p>
        </p:txBody>
      </p:sp>
    </p:spTree>
    <p:extLst>
      <p:ext uri="{BB962C8B-B14F-4D97-AF65-F5344CB8AC3E}">
        <p14:creationId xmlns:p14="http://schemas.microsoft.com/office/powerpoint/2010/main" val="34658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9144000" cy="683663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46721" y="610755"/>
            <a:ext cx="784887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- </a:t>
            </a:r>
            <a:r>
              <a:rPr lang="pl-PL" sz="2800" b="1" dirty="0"/>
              <a:t>Od kogo pożyczasz i gdzie lokujesz?</a:t>
            </a:r>
          </a:p>
          <a:p>
            <a:endParaRPr lang="pl-PL" sz="2800" dirty="0" smtClean="0"/>
          </a:p>
          <a:p>
            <a:r>
              <a:rPr lang="pl-PL" sz="2800" dirty="0" smtClean="0"/>
              <a:t>TREŚĆ ZADANIA I POPRAWNE ROZWIĄZANIE</a:t>
            </a:r>
            <a:endParaRPr lang="pl-PL" sz="1400" dirty="0">
              <a:ea typeface="Calibri"/>
              <a:cs typeface="Times New Roman"/>
            </a:endParaRPr>
          </a:p>
          <a:p>
            <a:pPr lvl="0"/>
            <a:r>
              <a:rPr lang="pl-PL" sz="2400" dirty="0" smtClean="0">
                <a:ea typeface="Calibri"/>
                <a:cs typeface="Times New Roman"/>
              </a:rPr>
              <a:t>3. Alfred </a:t>
            </a:r>
            <a:r>
              <a:rPr lang="pl-PL" sz="2400" dirty="0">
                <a:ea typeface="Calibri"/>
                <a:cs typeface="Times New Roman"/>
              </a:rPr>
              <a:t>powinien skorzystać z oferty:  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/>
              <a:t>"Lekkiej pożyczki” 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>
                <a:solidFill>
                  <a:srgbClr val="FF0000"/>
                </a:solidFill>
              </a:rPr>
              <a:t>„</a:t>
            </a:r>
            <a:r>
              <a:rPr lang="pl-PL" sz="2400" dirty="0" err="1">
                <a:solidFill>
                  <a:srgbClr val="FF0000"/>
                </a:solidFill>
              </a:rPr>
              <a:t>Credora</a:t>
            </a:r>
            <a:r>
              <a:rPr lang="pl-PL" sz="2400" dirty="0">
                <a:solidFill>
                  <a:srgbClr val="FF0000"/>
                </a:solidFill>
              </a:rPr>
              <a:t>”</a:t>
            </a:r>
            <a:endParaRPr lang="pl-PL" sz="2400" dirty="0"/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/>
              <a:t>„</a:t>
            </a:r>
            <a:r>
              <a:rPr lang="pl-PL" sz="2400" dirty="0" err="1"/>
              <a:t>Finei</a:t>
            </a:r>
            <a:r>
              <a:rPr lang="pl-PL" sz="2400" dirty="0"/>
              <a:t>”,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/>
              <a:t>„</a:t>
            </a:r>
            <a:r>
              <a:rPr lang="pl-PL" sz="2400" dirty="0" err="1"/>
              <a:t>Miastobanku</a:t>
            </a:r>
            <a:endParaRPr lang="pl-PL" sz="2400" dirty="0"/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/>
              <a:t>„</a:t>
            </a:r>
            <a:r>
              <a:rPr lang="pl-PL" sz="2400" dirty="0" err="1"/>
              <a:t>Depobanku</a:t>
            </a:r>
            <a:r>
              <a:rPr lang="pl-PL" sz="2400" dirty="0"/>
              <a:t>”,</a:t>
            </a:r>
          </a:p>
          <a:p>
            <a:pPr lvl="0">
              <a:spcAft>
                <a:spcPts val="0"/>
              </a:spcAft>
            </a:pPr>
            <a:r>
              <a:rPr lang="pl-PL" sz="2400" dirty="0" smtClean="0">
                <a:ea typeface="Calibri"/>
                <a:cs typeface="Times New Roman"/>
              </a:rPr>
              <a:t>4. Koszt </a:t>
            </a:r>
            <a:r>
              <a:rPr lang="pl-PL" sz="2400" dirty="0">
                <a:ea typeface="Calibri"/>
                <a:cs typeface="Times New Roman"/>
              </a:rPr>
              <a:t>pożyczki Alfreda wyniesie: 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>
                <a:ea typeface="Calibri"/>
                <a:cs typeface="Times New Roman"/>
              </a:rPr>
              <a:t>12,60 zł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>
                <a:solidFill>
                  <a:srgbClr val="FF0000"/>
                </a:solidFill>
                <a:ea typeface="Calibri"/>
                <a:cs typeface="Times New Roman"/>
              </a:rPr>
              <a:t>12,43 zł</a:t>
            </a:r>
            <a:endParaRPr lang="pl-PL" sz="2400" dirty="0">
              <a:ea typeface="Calibri"/>
              <a:cs typeface="Times New Roman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>
                <a:ea typeface="Calibri"/>
                <a:cs typeface="Times New Roman"/>
              </a:rPr>
              <a:t>12,52 zł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>
                <a:ea typeface="Calibri"/>
                <a:cs typeface="Times New Roman"/>
              </a:rPr>
              <a:t>12,20 zł </a:t>
            </a:r>
            <a:endParaRPr lang="pl-PL" sz="2400" dirty="0" smtClean="0">
              <a:ea typeface="Calibri"/>
              <a:cs typeface="Times New Roman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 smtClean="0">
                <a:ea typeface="Calibri"/>
                <a:cs typeface="Times New Roman"/>
              </a:rPr>
              <a:t>żadna </a:t>
            </a:r>
            <a:r>
              <a:rPr lang="pl-PL" sz="2400" dirty="0">
                <a:ea typeface="Calibri"/>
                <a:cs typeface="Times New Roman"/>
              </a:rPr>
              <a:t>z odpowiedzi nie jest poprawna</a:t>
            </a:r>
            <a:r>
              <a:rPr lang="pl-PL" sz="2400" i="1" dirty="0">
                <a:ea typeface="Calibri"/>
                <a:cs typeface="Times New Roman"/>
              </a:rPr>
              <a:t> </a:t>
            </a:r>
            <a:endParaRPr lang="pl-PL" sz="2400" dirty="0">
              <a:ea typeface="Calibri"/>
              <a:cs typeface="Times New Roman"/>
            </a:endParaRPr>
          </a:p>
          <a:p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14627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9144000" cy="683663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46721" y="610755"/>
            <a:ext cx="7848872" cy="6111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- </a:t>
            </a:r>
            <a:r>
              <a:rPr lang="pl-PL" sz="2800" b="1" dirty="0"/>
              <a:t>Od kogo pożyczasz i gdzie lokujesz?</a:t>
            </a:r>
          </a:p>
          <a:p>
            <a:endParaRPr lang="pl-PL" sz="2800" dirty="0" smtClean="0"/>
          </a:p>
          <a:p>
            <a:r>
              <a:rPr lang="pl-PL" sz="2800" dirty="0" smtClean="0"/>
              <a:t>TREŚĆ ZADANIA I POPRAWNE ROZWIĄZANIE</a:t>
            </a:r>
            <a:endParaRPr lang="pl-PL" sz="1400" dirty="0">
              <a:ea typeface="Calibri"/>
              <a:cs typeface="Times New Roman"/>
            </a:endParaRPr>
          </a:p>
          <a:p>
            <a:pPr lvl="0"/>
            <a:r>
              <a:rPr lang="pl-PL" sz="2400" dirty="0" smtClean="0">
                <a:ea typeface="Calibri"/>
                <a:cs typeface="Times New Roman"/>
              </a:rPr>
              <a:t>5. Bernard </a:t>
            </a:r>
            <a:r>
              <a:rPr lang="pl-PL" sz="2400" dirty="0">
                <a:ea typeface="Calibri"/>
                <a:cs typeface="Times New Roman"/>
              </a:rPr>
              <a:t>powinien skorzystać z oferty:  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/>
              <a:t>"Lekkiej pożyczki” 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/>
              <a:t>„</a:t>
            </a:r>
            <a:r>
              <a:rPr lang="pl-PL" sz="2400" dirty="0" err="1"/>
              <a:t>Credora</a:t>
            </a:r>
            <a:r>
              <a:rPr lang="pl-PL" sz="2400" dirty="0"/>
              <a:t>”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>
                <a:solidFill>
                  <a:srgbClr val="FF0000"/>
                </a:solidFill>
              </a:rPr>
              <a:t>„</a:t>
            </a:r>
            <a:r>
              <a:rPr lang="pl-PL" sz="2400" dirty="0" err="1">
                <a:solidFill>
                  <a:srgbClr val="FF0000"/>
                </a:solidFill>
              </a:rPr>
              <a:t>Finei</a:t>
            </a:r>
            <a:r>
              <a:rPr lang="pl-PL" sz="2400" dirty="0">
                <a:solidFill>
                  <a:srgbClr val="FF0000"/>
                </a:solidFill>
              </a:rPr>
              <a:t>”,</a:t>
            </a:r>
            <a:endParaRPr lang="pl-PL" sz="2400" dirty="0"/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/>
              <a:t>„</a:t>
            </a:r>
            <a:r>
              <a:rPr lang="pl-PL" sz="2400" dirty="0" err="1"/>
              <a:t>Miastobanku</a:t>
            </a:r>
            <a:endParaRPr lang="pl-PL" sz="2400" dirty="0"/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/>
              <a:t>„</a:t>
            </a:r>
            <a:r>
              <a:rPr lang="pl-PL" sz="2400" dirty="0" err="1"/>
              <a:t>Depobanku</a:t>
            </a:r>
            <a:r>
              <a:rPr lang="pl-PL" sz="2400" dirty="0"/>
              <a:t>”,</a:t>
            </a:r>
          </a:p>
          <a:p>
            <a:pPr lvl="0">
              <a:spcAft>
                <a:spcPts val="0"/>
              </a:spcAft>
            </a:pPr>
            <a:r>
              <a:rPr lang="pl-PL" sz="2400" dirty="0" smtClean="0">
                <a:ea typeface="Calibri"/>
                <a:cs typeface="Times New Roman"/>
              </a:rPr>
              <a:t>6. Koszt </a:t>
            </a:r>
            <a:r>
              <a:rPr lang="pl-PL" sz="2400" dirty="0">
                <a:ea typeface="Calibri"/>
                <a:cs typeface="Times New Roman"/>
              </a:rPr>
              <a:t>pożyczki Bernarda wyniesie: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pl-PL" sz="2400" dirty="0">
                <a:solidFill>
                  <a:srgbClr val="FF0000"/>
                </a:solidFill>
                <a:ea typeface="Calibri"/>
                <a:cs typeface="Times New Roman"/>
              </a:rPr>
              <a:t>112,62 zł</a:t>
            </a:r>
            <a:endParaRPr lang="pl-PL" sz="2400" dirty="0"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pl-PL" sz="2400" dirty="0">
                <a:ea typeface="Calibri"/>
                <a:cs typeface="Times New Roman"/>
              </a:rPr>
              <a:t>113,00 zł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pl-PL" sz="2400" dirty="0">
                <a:ea typeface="Calibri"/>
                <a:cs typeface="Times New Roman"/>
              </a:rPr>
              <a:t>112, 80 zł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>
                <a:ea typeface="Calibri"/>
                <a:cs typeface="Times New Roman"/>
              </a:rPr>
              <a:t>113,23 zł 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 smtClean="0"/>
              <a:t>żadna </a:t>
            </a:r>
            <a:r>
              <a:rPr lang="pl-PL" sz="2400" dirty="0"/>
              <a:t>z odpowiedzi nie jest poprawna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21708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9144000" cy="683663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46721" y="610755"/>
            <a:ext cx="7848872" cy="692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- </a:t>
            </a:r>
            <a:r>
              <a:rPr lang="pl-PL" sz="2800" b="1" dirty="0"/>
              <a:t>Od kogo pożyczasz i gdzie lokujesz?</a:t>
            </a:r>
          </a:p>
          <a:p>
            <a:endParaRPr lang="pl-PL" sz="2800" dirty="0" smtClean="0"/>
          </a:p>
          <a:p>
            <a:r>
              <a:rPr lang="pl-PL" sz="2800" dirty="0" smtClean="0"/>
              <a:t>TREŚĆ ZADANIA I POPRAWNE ROZWIĄZANIE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400" dirty="0" smtClean="0">
                <a:ea typeface="Calibri"/>
                <a:cs typeface="Times New Roman"/>
              </a:rPr>
              <a:t>7. Elżbieta </a:t>
            </a:r>
            <a:r>
              <a:rPr lang="pl-PL" sz="2400" dirty="0">
                <a:ea typeface="Calibri"/>
                <a:cs typeface="Times New Roman"/>
              </a:rPr>
              <a:t>powinna skorzystać z oferty:  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/>
              <a:t>"Lekkiej pożyczki” 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/>
              <a:t>„</a:t>
            </a:r>
            <a:r>
              <a:rPr lang="pl-PL" sz="2400" dirty="0" err="1"/>
              <a:t>Credora</a:t>
            </a:r>
            <a:r>
              <a:rPr lang="pl-PL" sz="2400" dirty="0"/>
              <a:t>”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/>
              <a:t>„</a:t>
            </a:r>
            <a:r>
              <a:rPr lang="pl-PL" sz="2400" dirty="0" err="1"/>
              <a:t>Finei</a:t>
            </a:r>
            <a:r>
              <a:rPr lang="pl-PL" sz="2400" dirty="0"/>
              <a:t>”,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/>
              <a:t>„</a:t>
            </a:r>
            <a:r>
              <a:rPr lang="pl-PL" sz="2400" dirty="0" err="1">
                <a:solidFill>
                  <a:srgbClr val="FF0000"/>
                </a:solidFill>
              </a:rPr>
              <a:t>Miastobanku</a:t>
            </a:r>
            <a:endParaRPr lang="pl-PL" sz="2400" dirty="0"/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/>
              <a:t>„</a:t>
            </a:r>
            <a:r>
              <a:rPr lang="pl-PL" sz="2400" dirty="0" err="1"/>
              <a:t>Depobanku</a:t>
            </a:r>
            <a:r>
              <a:rPr lang="pl-PL" sz="2400" dirty="0"/>
              <a:t>”,</a:t>
            </a:r>
          </a:p>
          <a:p>
            <a:pPr lvl="0">
              <a:spcAft>
                <a:spcPts val="0"/>
              </a:spcAft>
            </a:pPr>
            <a:r>
              <a:rPr lang="pl-PL" sz="2400" dirty="0" smtClean="0">
                <a:ea typeface="Calibri"/>
                <a:cs typeface="Times New Roman"/>
              </a:rPr>
              <a:t>8. Dochód </a:t>
            </a:r>
            <a:r>
              <a:rPr lang="pl-PL" sz="2400" dirty="0">
                <a:ea typeface="Calibri"/>
                <a:cs typeface="Times New Roman"/>
              </a:rPr>
              <a:t>netto z depozytu Elżbiety wyniesie: 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pl-PL" sz="2400" dirty="0">
                <a:solidFill>
                  <a:srgbClr val="FF0000"/>
                </a:solidFill>
                <a:ea typeface="Calibri"/>
                <a:cs typeface="Times New Roman"/>
              </a:rPr>
              <a:t>325,81 zł</a:t>
            </a:r>
            <a:endParaRPr lang="pl-PL" sz="2400" dirty="0"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pl-PL" sz="2400" dirty="0">
                <a:ea typeface="Calibri"/>
                <a:cs typeface="Times New Roman"/>
              </a:rPr>
              <a:t>326,13 zł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pl-PL" sz="2400" dirty="0">
                <a:ea typeface="Calibri"/>
                <a:cs typeface="Times New Roman"/>
              </a:rPr>
              <a:t>326,21 zł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pl-PL" sz="2400" dirty="0">
                <a:ea typeface="Calibri"/>
                <a:cs typeface="Times New Roman"/>
              </a:rPr>
              <a:t>325,92 zł </a:t>
            </a:r>
            <a:endParaRPr lang="pl-PL" sz="2400" dirty="0" smtClean="0"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pl-PL" sz="2400" dirty="0" smtClean="0">
                <a:ea typeface="Calibri"/>
                <a:cs typeface="Times New Roman"/>
              </a:rPr>
              <a:t>żadna </a:t>
            </a:r>
            <a:r>
              <a:rPr lang="pl-PL" sz="2400" dirty="0">
                <a:ea typeface="Calibri"/>
                <a:cs typeface="Times New Roman"/>
              </a:rPr>
              <a:t>z powyższych odpowiedzi nie jest poprawna</a:t>
            </a:r>
          </a:p>
          <a:p>
            <a:endParaRPr lang="pl-PL" sz="2800" dirty="0" smtClean="0"/>
          </a:p>
          <a:p>
            <a:endParaRPr lang="pl-PL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60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9144000" cy="683663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46721" y="610755"/>
            <a:ext cx="7848872" cy="699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- </a:t>
            </a:r>
            <a:r>
              <a:rPr lang="pl-PL" sz="2800" b="1" dirty="0"/>
              <a:t>Od kogo pożyczasz i gdzie lokujesz?</a:t>
            </a:r>
          </a:p>
          <a:p>
            <a:endParaRPr lang="pl-PL" sz="2800" dirty="0" smtClean="0"/>
          </a:p>
          <a:p>
            <a:r>
              <a:rPr lang="pl-PL" sz="2800" dirty="0" smtClean="0"/>
              <a:t>TREŚĆ ZADANIA I POPRAWNE ROZWIĄZANIE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400" dirty="0" smtClean="0">
                <a:ea typeface="Calibri"/>
                <a:cs typeface="Times New Roman"/>
              </a:rPr>
              <a:t>9.  Felicja </a:t>
            </a:r>
            <a:r>
              <a:rPr lang="pl-PL" sz="2400" dirty="0">
                <a:ea typeface="Calibri"/>
                <a:cs typeface="Times New Roman"/>
              </a:rPr>
              <a:t>powinna skorzystać z oferty:  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/>
              <a:t>"Lekkiej pożyczki” 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/>
              <a:t>„</a:t>
            </a:r>
            <a:r>
              <a:rPr lang="pl-PL" sz="2400" dirty="0" err="1"/>
              <a:t>Credora</a:t>
            </a:r>
            <a:r>
              <a:rPr lang="pl-PL" sz="2400" dirty="0"/>
              <a:t>”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/>
              <a:t>„</a:t>
            </a:r>
            <a:r>
              <a:rPr lang="pl-PL" sz="2400" dirty="0" err="1"/>
              <a:t>Finei</a:t>
            </a:r>
            <a:r>
              <a:rPr lang="pl-PL" sz="2400" dirty="0"/>
              <a:t>”,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/>
              <a:t>„</a:t>
            </a:r>
            <a:r>
              <a:rPr lang="pl-PL" sz="2400" dirty="0" err="1"/>
              <a:t>Miastobanku</a:t>
            </a:r>
            <a:endParaRPr lang="pl-PL" sz="2400" dirty="0"/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/>
              <a:t>„</a:t>
            </a:r>
            <a:r>
              <a:rPr lang="pl-PL" sz="2400" dirty="0" err="1">
                <a:solidFill>
                  <a:srgbClr val="FF0000"/>
                </a:solidFill>
              </a:rPr>
              <a:t>Depobanku</a:t>
            </a:r>
            <a:r>
              <a:rPr lang="pl-PL" sz="2400" dirty="0">
                <a:solidFill>
                  <a:srgbClr val="FF0000"/>
                </a:solidFill>
              </a:rPr>
              <a:t>”,</a:t>
            </a:r>
            <a:endParaRPr lang="pl-PL" sz="2400" dirty="0"/>
          </a:p>
          <a:p>
            <a:pPr lvl="0">
              <a:spcAft>
                <a:spcPts val="0"/>
              </a:spcAft>
            </a:pPr>
            <a:r>
              <a:rPr lang="pl-PL" sz="2400" dirty="0" smtClean="0">
                <a:ea typeface="Calibri"/>
                <a:cs typeface="Times New Roman"/>
              </a:rPr>
              <a:t>10. Dochód </a:t>
            </a:r>
            <a:r>
              <a:rPr lang="pl-PL" sz="2400" dirty="0">
                <a:ea typeface="Calibri"/>
                <a:cs typeface="Times New Roman"/>
              </a:rPr>
              <a:t>netto z depozytu  wyniesie: 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pl-PL" sz="2400" dirty="0">
                <a:ea typeface="Calibri"/>
                <a:cs typeface="Times New Roman"/>
              </a:rPr>
              <a:t>319,83 zł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pl-PL" sz="2400" dirty="0">
                <a:ea typeface="Calibri"/>
                <a:cs typeface="Times New Roman"/>
              </a:rPr>
              <a:t>321,51 zł 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pl-PL" sz="2400" dirty="0">
                <a:ea typeface="Calibri"/>
                <a:cs typeface="Times New Roman"/>
              </a:rPr>
              <a:t>321,11 zł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LcPeriod"/>
            </a:pPr>
            <a:r>
              <a:rPr lang="pl-PL" sz="2400" dirty="0">
                <a:ea typeface="Calibri"/>
                <a:cs typeface="Times New Roman"/>
              </a:rPr>
              <a:t>320, 82 zł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pl-PL" sz="2400" dirty="0">
                <a:solidFill>
                  <a:srgbClr val="FF0000"/>
                </a:solidFill>
                <a:ea typeface="Calibri"/>
                <a:cs typeface="Times New Roman"/>
              </a:rPr>
              <a:t>żadna z powyższych odpowiedzi nie jest poprawna</a:t>
            </a:r>
            <a:endParaRPr lang="pl-PL" sz="2400" dirty="0">
              <a:ea typeface="Calibri"/>
              <a:cs typeface="Times New Roman"/>
            </a:endParaRPr>
          </a:p>
          <a:p>
            <a:endParaRPr lang="pl-PL" sz="2800" dirty="0" smtClean="0"/>
          </a:p>
          <a:p>
            <a:endParaRPr lang="pl-PL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7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9144000" cy="683663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11560" y="83671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smtClean="0"/>
              <a:t>Konkurs - Od </a:t>
            </a:r>
            <a:r>
              <a:rPr lang="pl-PL" sz="2800" b="1" dirty="0"/>
              <a:t>kogo pożyczasz i gdzie lokujesz?</a:t>
            </a:r>
          </a:p>
          <a:p>
            <a:endParaRPr lang="pl-PL" sz="2800" dirty="0" smtClean="0"/>
          </a:p>
          <a:p>
            <a:r>
              <a:rPr lang="pl-PL" sz="2800" dirty="0" smtClean="0"/>
              <a:t>W konkursie wzięło udział  </a:t>
            </a:r>
            <a:r>
              <a:rPr lang="pl-PL" sz="2800" b="1" dirty="0" smtClean="0"/>
              <a:t>905 </a:t>
            </a:r>
            <a:r>
              <a:rPr lang="pl-PL" sz="2800" dirty="0" smtClean="0"/>
              <a:t> uczniów </a:t>
            </a:r>
            <a:br>
              <a:rPr lang="pl-PL" sz="2800" dirty="0" smtClean="0"/>
            </a:br>
            <a:r>
              <a:rPr lang="pl-PL" sz="2800" dirty="0" smtClean="0"/>
              <a:t>ze szkół  ponadgimnazjalnych z całej Polski. </a:t>
            </a:r>
            <a:r>
              <a:rPr lang="pl-PL" sz="2800" dirty="0"/>
              <a:t> </a:t>
            </a:r>
            <a:r>
              <a:rPr lang="pl-PL" sz="2800" dirty="0" smtClean="0"/>
              <a:t>  </a:t>
            </a:r>
          </a:p>
          <a:p>
            <a:endParaRPr lang="pl-PL" sz="2800" dirty="0" smtClean="0"/>
          </a:p>
          <a:p>
            <a:r>
              <a:rPr lang="pl-PL" sz="2800" dirty="0" smtClean="0"/>
              <a:t>Najliczniejszą grupę </a:t>
            </a:r>
            <a:r>
              <a:rPr lang="pl-PL" sz="2800" b="1" dirty="0" smtClean="0"/>
              <a:t>112 </a:t>
            </a:r>
            <a:r>
              <a:rPr lang="pl-PL" sz="2800" dirty="0" smtClean="0"/>
              <a:t>uczestników konkursu stanowili uczniowie IX Liceum Ogólnokształcącego </a:t>
            </a:r>
            <a:br>
              <a:rPr lang="pl-PL" sz="2800" dirty="0" smtClean="0"/>
            </a:br>
            <a:r>
              <a:rPr lang="pl-PL" sz="2800" dirty="0" smtClean="0"/>
              <a:t>w Toruniu pod kierunkiem pani Marzeny Reszke. </a:t>
            </a:r>
          </a:p>
          <a:p>
            <a:endParaRPr lang="pl-PL" sz="2800" dirty="0" smtClean="0"/>
          </a:p>
          <a:p>
            <a:endParaRPr lang="pl-PL" sz="2800" dirty="0"/>
          </a:p>
          <a:p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4614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9144000" cy="683663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12441" y="476672"/>
            <a:ext cx="8208912" cy="855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Zwycięzcami konkursu zostali:  </a:t>
            </a:r>
          </a:p>
          <a:p>
            <a:endParaRPr lang="pl-PL" b="1" dirty="0" smtClean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ea typeface="Calibri"/>
                <a:cs typeface="Times New Roman"/>
              </a:rPr>
              <a:t>			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Times New Roman"/>
              </a:rPr>
              <a:t>1. Szymon Rosik  III </a:t>
            </a:r>
            <a:r>
              <a:rPr lang="pl-PL" dirty="0">
                <a:ea typeface="Calibri"/>
                <a:cs typeface="Times New Roman"/>
              </a:rPr>
              <a:t>Liceum Ogólnokształcące im. Juliusza Słowackiego w Lesznie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Times New Roman"/>
              </a:rPr>
              <a:t>2. Rafał </a:t>
            </a:r>
            <a:r>
              <a:rPr lang="pl-PL" dirty="0">
                <a:ea typeface="Calibri"/>
                <a:cs typeface="Times New Roman"/>
              </a:rPr>
              <a:t>Jackiewicz	</a:t>
            </a:r>
            <a:r>
              <a:rPr lang="pl-PL" dirty="0" smtClean="0">
                <a:ea typeface="Calibri"/>
                <a:cs typeface="Times New Roman"/>
              </a:rPr>
              <a:t>VIII </a:t>
            </a:r>
            <a:r>
              <a:rPr lang="pl-PL" dirty="0">
                <a:ea typeface="Calibri"/>
                <a:cs typeface="Times New Roman"/>
              </a:rPr>
              <a:t>Liceum Ogólnokształcące w Gdańsku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Times New Roman"/>
              </a:rPr>
              <a:t>3. Dominik Ratajczyk  Zespół </a:t>
            </a:r>
            <a:r>
              <a:rPr lang="pl-PL" dirty="0">
                <a:ea typeface="Calibri"/>
                <a:cs typeface="Times New Roman"/>
              </a:rPr>
              <a:t>Szkół Ponadgimnazjalnych w Poddębicach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Times New Roman"/>
              </a:rPr>
              <a:t>4. Bożena </a:t>
            </a:r>
            <a:r>
              <a:rPr lang="pl-PL" dirty="0">
                <a:ea typeface="Calibri"/>
                <a:cs typeface="Times New Roman"/>
              </a:rPr>
              <a:t>Sobczak	</a:t>
            </a:r>
            <a:r>
              <a:rPr lang="pl-PL" dirty="0" smtClean="0">
                <a:ea typeface="Calibri"/>
                <a:cs typeface="Times New Roman"/>
              </a:rPr>
              <a:t>VIII </a:t>
            </a:r>
            <a:r>
              <a:rPr lang="pl-PL" dirty="0">
                <a:ea typeface="Calibri"/>
                <a:cs typeface="Times New Roman"/>
              </a:rPr>
              <a:t>Liceum Ogólnokształcące w Gdańsku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Times New Roman"/>
              </a:rPr>
              <a:t>5. Katarzyna Zacharek  Zespół </a:t>
            </a:r>
            <a:r>
              <a:rPr lang="pl-PL" dirty="0">
                <a:ea typeface="Calibri"/>
                <a:cs typeface="Times New Roman"/>
              </a:rPr>
              <a:t>Szkół Górniczo-Energetycznych im. Stanisława Staszica </a:t>
            </a:r>
            <a:r>
              <a:rPr lang="pl-PL" dirty="0" smtClean="0">
                <a:ea typeface="Calibri"/>
                <a:cs typeface="Times New Roman"/>
              </a:rPr>
              <a:t/>
            </a:r>
            <a:br>
              <a:rPr lang="pl-PL" dirty="0" smtClean="0">
                <a:ea typeface="Calibri"/>
                <a:cs typeface="Times New Roman"/>
              </a:rPr>
            </a:br>
            <a:r>
              <a:rPr lang="pl-PL" dirty="0" smtClean="0">
                <a:ea typeface="Calibri"/>
                <a:cs typeface="Times New Roman"/>
              </a:rPr>
              <a:t>w </a:t>
            </a:r>
            <a:r>
              <a:rPr lang="pl-PL" dirty="0">
                <a:ea typeface="Calibri"/>
                <a:cs typeface="Times New Roman"/>
              </a:rPr>
              <a:t>Koninie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Times New Roman"/>
              </a:rPr>
              <a:t>6. Monika </a:t>
            </a:r>
            <a:r>
              <a:rPr lang="pl-PL" dirty="0" err="1">
                <a:ea typeface="Calibri"/>
                <a:cs typeface="Times New Roman"/>
              </a:rPr>
              <a:t>Mikitin</a:t>
            </a:r>
            <a:r>
              <a:rPr lang="pl-PL" dirty="0">
                <a:ea typeface="Calibri"/>
                <a:cs typeface="Times New Roman"/>
              </a:rPr>
              <a:t>	</a:t>
            </a:r>
            <a:r>
              <a:rPr lang="pl-PL" dirty="0" smtClean="0">
                <a:ea typeface="Calibri"/>
                <a:cs typeface="Times New Roman"/>
              </a:rPr>
              <a:t>Zespół </a:t>
            </a:r>
            <a:r>
              <a:rPr lang="pl-PL" dirty="0">
                <a:ea typeface="Calibri"/>
                <a:cs typeface="Times New Roman"/>
              </a:rPr>
              <a:t>Szkół Górniczo-Energetycznych im. Stanisława Staszica </a:t>
            </a:r>
            <a:r>
              <a:rPr lang="pl-PL" dirty="0" smtClean="0">
                <a:ea typeface="Calibri"/>
                <a:cs typeface="Times New Roman"/>
              </a:rPr>
              <a:t/>
            </a:r>
            <a:br>
              <a:rPr lang="pl-PL" dirty="0" smtClean="0">
                <a:ea typeface="Calibri"/>
                <a:cs typeface="Times New Roman"/>
              </a:rPr>
            </a:br>
            <a:r>
              <a:rPr lang="pl-PL" dirty="0" smtClean="0">
                <a:ea typeface="Calibri"/>
                <a:cs typeface="Times New Roman"/>
              </a:rPr>
              <a:t>w Koninie</a:t>
            </a:r>
            <a:endParaRPr lang="pl-PL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Times New Roman"/>
              </a:rPr>
              <a:t>7. Aleksandra  </a:t>
            </a:r>
            <a:r>
              <a:rPr lang="pl-PL" dirty="0">
                <a:ea typeface="Calibri"/>
                <a:cs typeface="Times New Roman"/>
              </a:rPr>
              <a:t>Drzewiecka </a:t>
            </a:r>
            <a:r>
              <a:rPr lang="pl-PL" dirty="0" smtClean="0">
                <a:ea typeface="Calibri"/>
                <a:cs typeface="Times New Roman"/>
              </a:rPr>
              <a:t>  Zespół </a:t>
            </a:r>
            <a:r>
              <a:rPr lang="pl-PL" dirty="0">
                <a:ea typeface="Calibri"/>
                <a:cs typeface="Times New Roman"/>
              </a:rPr>
              <a:t>Szkół Ponadgimnazjalnych </a:t>
            </a:r>
            <a:r>
              <a:rPr lang="pl-PL" dirty="0" smtClean="0">
                <a:ea typeface="Calibri"/>
                <a:cs typeface="Times New Roman"/>
              </a:rPr>
              <a:t/>
            </a:r>
            <a:br>
              <a:rPr lang="pl-PL" dirty="0" smtClean="0">
                <a:ea typeface="Calibri"/>
                <a:cs typeface="Times New Roman"/>
              </a:rPr>
            </a:br>
            <a:r>
              <a:rPr lang="pl-PL" dirty="0" smtClean="0">
                <a:ea typeface="Calibri"/>
                <a:cs typeface="Times New Roman"/>
              </a:rPr>
              <a:t>w </a:t>
            </a:r>
            <a:r>
              <a:rPr lang="pl-PL" dirty="0">
                <a:ea typeface="Calibri"/>
                <a:cs typeface="Times New Roman"/>
              </a:rPr>
              <a:t>Poddębicach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Times New Roman"/>
              </a:rPr>
              <a:t>8. Wojciech </a:t>
            </a:r>
            <a:r>
              <a:rPr lang="pl-PL" dirty="0" err="1" smtClean="0">
                <a:ea typeface="Calibri"/>
                <a:cs typeface="Times New Roman"/>
              </a:rPr>
              <a:t>Wojdyga</a:t>
            </a:r>
            <a:r>
              <a:rPr lang="pl-PL" dirty="0" smtClean="0">
                <a:ea typeface="Calibri"/>
                <a:cs typeface="Times New Roman"/>
              </a:rPr>
              <a:t>  VIII </a:t>
            </a:r>
            <a:r>
              <a:rPr lang="pl-PL" dirty="0">
                <a:ea typeface="Calibri"/>
                <a:cs typeface="Times New Roman"/>
              </a:rPr>
              <a:t>Liceum Ogólnokształcące w Gdańsku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Times New Roman"/>
              </a:rPr>
              <a:t>9. Joanna </a:t>
            </a:r>
            <a:r>
              <a:rPr lang="pl-PL" dirty="0" err="1">
                <a:ea typeface="Calibri"/>
                <a:cs typeface="Times New Roman"/>
              </a:rPr>
              <a:t>Kołodiuk</a:t>
            </a:r>
            <a:r>
              <a:rPr lang="pl-PL" dirty="0">
                <a:ea typeface="Calibri"/>
                <a:cs typeface="Times New Roman"/>
              </a:rPr>
              <a:t>	</a:t>
            </a:r>
            <a:r>
              <a:rPr lang="pl-PL" dirty="0" smtClean="0">
                <a:ea typeface="Calibri"/>
                <a:cs typeface="Times New Roman"/>
              </a:rPr>
              <a:t> Zespół </a:t>
            </a:r>
            <a:r>
              <a:rPr lang="pl-PL" dirty="0">
                <a:ea typeface="Calibri"/>
                <a:cs typeface="Times New Roman"/>
              </a:rPr>
              <a:t>Szkół Ekonomicznych w Międzyrzeczu Podlaskim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ea typeface="Calibri"/>
                <a:cs typeface="Times New Roman"/>
              </a:rPr>
              <a:t>10. Dawid Urban VIII </a:t>
            </a:r>
            <a:r>
              <a:rPr lang="pl-PL" dirty="0">
                <a:ea typeface="Calibri"/>
                <a:cs typeface="Times New Roman"/>
              </a:rPr>
              <a:t>Liceum Ogólnokształcące w Gdańsku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l-PL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dirty="0">
              <a:ea typeface="Calibri"/>
              <a:cs typeface="Times New Roman"/>
            </a:endParaRPr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  <a:p>
            <a:endParaRPr lang="pl-PL" b="1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7465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67544" y="309284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Nagrody otrzymują również:</a:t>
            </a:r>
          </a:p>
          <a:p>
            <a:endParaRPr lang="pl-PL" b="1" dirty="0" smtClean="0"/>
          </a:p>
          <a:p>
            <a:endParaRPr lang="pl-PL" b="1" dirty="0"/>
          </a:p>
          <a:p>
            <a:pPr>
              <a:lnSpc>
                <a:spcPct val="150000"/>
              </a:lnSpc>
            </a:pPr>
            <a:r>
              <a:rPr lang="pl-PL" dirty="0" smtClean="0"/>
              <a:t>1. Marlena Poranek    Technikum </a:t>
            </a:r>
            <a:r>
              <a:rPr lang="pl-PL" dirty="0"/>
              <a:t>w Praszce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2. Paulina </a:t>
            </a:r>
            <a:r>
              <a:rPr lang="pl-PL" dirty="0"/>
              <a:t>Pietrzak	</a:t>
            </a:r>
            <a:r>
              <a:rPr lang="pl-PL" dirty="0" smtClean="0"/>
              <a:t>   Zespół </a:t>
            </a:r>
            <a:r>
              <a:rPr lang="pl-PL" dirty="0"/>
              <a:t>Szkół Ponadgimnazjalnych w Poddębicach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3. Aleksandra Pasierb</a:t>
            </a:r>
            <a:r>
              <a:rPr lang="pl-PL" dirty="0"/>
              <a:t> </a:t>
            </a:r>
            <a:r>
              <a:rPr lang="pl-PL" dirty="0" smtClean="0"/>
              <a:t>    Zespół </a:t>
            </a:r>
            <a:r>
              <a:rPr lang="pl-PL" dirty="0"/>
              <a:t>Szkół Nr 1 w Rzeszowie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4. Daria </a:t>
            </a:r>
            <a:r>
              <a:rPr lang="pl-PL" dirty="0"/>
              <a:t>Dziekan	</a:t>
            </a:r>
            <a:r>
              <a:rPr lang="pl-PL" dirty="0" smtClean="0"/>
              <a:t>Zespół </a:t>
            </a:r>
            <a:r>
              <a:rPr lang="pl-PL" dirty="0"/>
              <a:t>Szkół </a:t>
            </a:r>
            <a:r>
              <a:rPr lang="pl-PL" dirty="0" smtClean="0"/>
              <a:t>Nr 1 </a:t>
            </a:r>
            <a:r>
              <a:rPr lang="pl-PL" dirty="0"/>
              <a:t>w Ostrzeszowie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5. Sebastian Kraszewski    II </a:t>
            </a:r>
            <a:r>
              <a:rPr lang="pl-PL" dirty="0"/>
              <a:t>Liceum Ogólnokształcące w Zambrowie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6. Małgorzata Materska    Technikum </a:t>
            </a:r>
            <a:r>
              <a:rPr lang="pl-PL" dirty="0"/>
              <a:t>przy Zespole Szkół Agrotechniczno - Ekonomicznych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7. Kacper </a:t>
            </a:r>
            <a:r>
              <a:rPr lang="pl-PL" dirty="0"/>
              <a:t>Olszewski	 </a:t>
            </a:r>
            <a:r>
              <a:rPr lang="pl-PL" dirty="0" smtClean="0"/>
              <a:t>Technikum </a:t>
            </a:r>
            <a:r>
              <a:rPr lang="pl-PL" dirty="0" err="1"/>
              <a:t>Mechatroniczne</a:t>
            </a:r>
            <a:r>
              <a:rPr lang="pl-PL" dirty="0"/>
              <a:t> nr 1 w Warszawie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8. Katarzyna </a:t>
            </a:r>
            <a:r>
              <a:rPr lang="pl-PL" dirty="0" err="1" smtClean="0"/>
              <a:t>Kaproń</a:t>
            </a:r>
            <a:r>
              <a:rPr lang="pl-PL" dirty="0" smtClean="0"/>
              <a:t>    Technikum </a:t>
            </a:r>
            <a:r>
              <a:rPr lang="pl-PL" dirty="0"/>
              <a:t>Zawodowe w Janowie Lubelskim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9. Patryk </a:t>
            </a:r>
            <a:r>
              <a:rPr lang="pl-PL" dirty="0" err="1"/>
              <a:t>Prusiecki</a:t>
            </a:r>
            <a:r>
              <a:rPr lang="pl-PL" dirty="0"/>
              <a:t>	</a:t>
            </a:r>
            <a:r>
              <a:rPr lang="pl-PL" dirty="0" smtClean="0"/>
              <a:t>     IX </a:t>
            </a:r>
            <a:r>
              <a:rPr lang="pl-PL" dirty="0"/>
              <a:t>Liceum Ogólnokształcące w Toruniu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10. Wiktoria Juszczenko  Technikum </a:t>
            </a:r>
            <a:r>
              <a:rPr lang="pl-PL" dirty="0"/>
              <a:t>nr 1 w Augustowie</a:t>
            </a:r>
          </a:p>
          <a:p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13036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75" y="0"/>
            <a:ext cx="9170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323976" y="1340768"/>
            <a:ext cx="6992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Zwycięzcy otrzymują:  drukarka </a:t>
            </a:r>
            <a:r>
              <a:rPr lang="pl-PL" sz="2400" dirty="0"/>
              <a:t>wielofunkcyjna </a:t>
            </a:r>
            <a:r>
              <a:rPr lang="pl-PL" sz="2400" dirty="0" smtClean="0"/>
              <a:t>Canon.</a:t>
            </a:r>
          </a:p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Dodatkowe nagrody to</a:t>
            </a:r>
            <a:r>
              <a:rPr lang="pl-PL" sz="2400" dirty="0"/>
              <a:t>: klawiatura bezprzewodowa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 err="1" smtClean="0"/>
              <a:t>touchpadem</a:t>
            </a:r>
            <a:r>
              <a:rPr lang="pl-PL" sz="2400" dirty="0" smtClean="0"/>
              <a:t>.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0673"/>
            <a:ext cx="4091190" cy="23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90" y="3717032"/>
            <a:ext cx="3686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7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75" y="0"/>
            <a:ext cx="9170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67544" y="705177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Od kogo pożyczasz i gdzie lokujesz?</a:t>
            </a:r>
          </a:p>
          <a:p>
            <a:endParaRPr lang="pl-PL" sz="2800" dirty="0" smtClean="0"/>
          </a:p>
          <a:p>
            <a:endParaRPr lang="pl-PL" sz="2800" dirty="0" smtClean="0"/>
          </a:p>
          <a:p>
            <a:r>
              <a:rPr lang="pl-PL" sz="2800" dirty="0" smtClean="0"/>
              <a:t>Konkurs </a:t>
            </a:r>
            <a:r>
              <a:rPr lang="pl-PL" sz="2800" dirty="0"/>
              <a:t>dotyczył </a:t>
            </a:r>
            <a:r>
              <a:rPr lang="pl-PL" sz="2800" dirty="0" smtClean="0"/>
              <a:t> analizy przewidywalnego zysku </a:t>
            </a:r>
            <a:br>
              <a:rPr lang="pl-PL" sz="2800" dirty="0" smtClean="0"/>
            </a:br>
            <a:r>
              <a:rPr lang="pl-PL" sz="2800" dirty="0" smtClean="0"/>
              <a:t>z inwestycji  oraz oceny  kosztów  pożyczki. 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Uczniowie </a:t>
            </a:r>
            <a:r>
              <a:rPr lang="pl-PL" sz="2800" dirty="0" smtClean="0"/>
              <a:t>wybierali najkorzystniejszą  z podanych ofert dla poszczególnych osób, obliczali koszty pożyczki oraz zysk z depozytu.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7434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75" y="0"/>
            <a:ext cx="9170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67544" y="705177"/>
            <a:ext cx="78488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– Od kogo pożyczasz i gdzie lokujesz?</a:t>
            </a:r>
          </a:p>
          <a:p>
            <a:endParaRPr lang="pl-PL" sz="2800" dirty="0" smtClean="0"/>
          </a:p>
          <a:p>
            <a:r>
              <a:rPr lang="pl-PL" sz="2800" dirty="0" smtClean="0"/>
              <a:t>TREŚĆ ZADANIA I POPRAWNE ROZWIĄZANIE </a:t>
            </a:r>
            <a:endParaRPr lang="pl-PL" sz="2800" dirty="0" smtClean="0">
              <a:solidFill>
                <a:srgbClr val="FF0000"/>
              </a:solidFill>
            </a:endParaRPr>
          </a:p>
          <a:p>
            <a:pPr algn="just"/>
            <a:r>
              <a:rPr lang="pl-PL" sz="2400" dirty="0"/>
              <a:t>Zapoznaj się z sytuacją każdej z osób. Wybierz najlepszą ofertę dla każdej z nich i podaj wynik z dokładnością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do 2 </a:t>
            </a:r>
            <a:r>
              <a:rPr lang="pl-PL" sz="2400" dirty="0"/>
              <a:t>miejsca po przecinku, ile zapłaci ona za pożyczkę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ile zyska ona na depozycie. </a:t>
            </a:r>
          </a:p>
          <a:p>
            <a:pPr algn="just"/>
            <a:r>
              <a:rPr lang="pl-PL" sz="2400" dirty="0"/>
              <a:t>Pamiętaj o podatku dochodowym w wysokości 19% od dochodu z odsetek od depozytów. Zakładamy też, że panowie, którzy nie mają konta w banku założą je o ile będzie im się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to </a:t>
            </a:r>
            <a:r>
              <a:rPr lang="pl-PL" sz="2400" dirty="0"/>
              <a:t>opłacało. </a:t>
            </a:r>
          </a:p>
          <a:p>
            <a:pPr algn="just"/>
            <a:r>
              <a:rPr lang="pl-PL" sz="2400" dirty="0"/>
              <a:t>Zwróć też uwagę, że jeśli prowizja od udzielenia pożyczki doliczana jest do zadłużenia, to w istocie pożycza się nie 1000 złotych, ale 1010,101, tak by po potrąceniu prowizji dysponować dokładnie kwotą 1000 zł.</a:t>
            </a:r>
          </a:p>
        </p:txBody>
      </p:sp>
    </p:spTree>
    <p:extLst>
      <p:ext uri="{BB962C8B-B14F-4D97-AF65-F5344CB8AC3E}">
        <p14:creationId xmlns:p14="http://schemas.microsoft.com/office/powerpoint/2010/main" val="23423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75" y="0"/>
            <a:ext cx="9170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9552" y="505636"/>
            <a:ext cx="78488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- </a:t>
            </a:r>
            <a:r>
              <a:rPr lang="pl-PL" sz="2800" b="1" dirty="0"/>
              <a:t>Od kogo pożyczasz i gdzie lokujesz?</a:t>
            </a:r>
          </a:p>
          <a:p>
            <a:endParaRPr lang="pl-PL" sz="2800" dirty="0" smtClean="0"/>
          </a:p>
          <a:p>
            <a:r>
              <a:rPr lang="pl-PL" sz="2800" dirty="0" smtClean="0"/>
              <a:t>TREŚĆ ZADANIA I POPRAWNE ROZWIĄZANIE </a:t>
            </a:r>
          </a:p>
          <a:p>
            <a:pPr algn="just"/>
            <a:r>
              <a:rPr lang="pl-PL" sz="2400" dirty="0"/>
              <a:t>•	Alojzy jest rencistą, i jego miesięczny dochód wynosi 800 złotych netto. Nie korzysta on z usług bankowych, więc nie potrzebuje konta bankowego. W tym roku będzie potrzebował pożyczyć na tydzień 1000 złotych.</a:t>
            </a:r>
          </a:p>
          <a:p>
            <a:pPr algn="just"/>
            <a:r>
              <a:rPr lang="pl-PL" sz="2400" dirty="0"/>
              <a:t>•	Alfred, kolega Alojzego jest emerytem (1900 zł netto</a:t>
            </a:r>
            <a:r>
              <a:rPr lang="pl-PL" sz="2400" dirty="0" smtClean="0"/>
              <a:t>)</a:t>
            </a:r>
            <a:br>
              <a:rPr lang="pl-PL" sz="2400" dirty="0" smtClean="0"/>
            </a:br>
            <a:r>
              <a:rPr lang="pl-PL" sz="2400" dirty="0" smtClean="0"/>
              <a:t> </a:t>
            </a:r>
            <a:r>
              <a:rPr lang="pl-PL" sz="2400" dirty="0"/>
              <a:t>i też nie potrzebuje konta bankowego i podobnie jak Alojzy potrzebuje pożyczyć w tym roku tylko raz 1000 złotych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na </a:t>
            </a:r>
            <a:r>
              <a:rPr lang="pl-PL" sz="2400" dirty="0"/>
              <a:t>tydzień.</a:t>
            </a:r>
          </a:p>
          <a:p>
            <a:pPr algn="just"/>
            <a:r>
              <a:rPr lang="pl-PL" sz="2400" dirty="0"/>
              <a:t>•	Bernard zarabia netto 3500 i też nie ma konta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banku. W ciągu roku, co miesiąc musi pożyczać 1000 złotych na tydzień. </a:t>
            </a:r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704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75" y="0"/>
            <a:ext cx="9170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9552" y="505636"/>
            <a:ext cx="78488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- </a:t>
            </a:r>
            <a:r>
              <a:rPr lang="pl-PL" sz="2800" b="1" dirty="0"/>
              <a:t>Od kogo pożyczasz i gdzie lokujesz?</a:t>
            </a:r>
          </a:p>
          <a:p>
            <a:endParaRPr lang="pl-PL" sz="2800" dirty="0" smtClean="0"/>
          </a:p>
          <a:p>
            <a:r>
              <a:rPr lang="pl-PL" sz="2800" dirty="0" smtClean="0"/>
              <a:t>TREŚĆ ZADANIA I POPRAWNE ROZWIĄZANIE </a:t>
            </a:r>
          </a:p>
          <a:p>
            <a:pPr algn="just"/>
            <a:r>
              <a:rPr lang="pl-PL" sz="2400" dirty="0" smtClean="0"/>
              <a:t>•</a:t>
            </a:r>
            <a:r>
              <a:rPr lang="pl-PL" sz="2400" dirty="0"/>
              <a:t>	Elżbieta chce ulokować 10 000 zł na rok. Nie będzie potrzebowała tych pieniędzy i zależy jej na bezpiecznej lokacie bankowej przynoszącej jak najwyższe odsetki.</a:t>
            </a:r>
          </a:p>
          <a:p>
            <a:pPr algn="just"/>
            <a:r>
              <a:rPr lang="pl-PL" sz="2400" dirty="0"/>
              <a:t>•	Felicja ma do ulokowania 10 000 zł na rok, z tym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że </a:t>
            </a:r>
            <a:r>
              <a:rPr lang="pl-PL" sz="2400" dirty="0"/>
              <a:t>jest wielce prawdopodobne, że będzie ich potrzebowała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na </a:t>
            </a:r>
            <a:r>
              <a:rPr lang="pl-PL" sz="2400" dirty="0"/>
              <a:t>wycieczkę do Azji do przyjaciółki. O tym kiedy potrzebne będą jej pieniądze dowie się 5 tygodni wcześniej.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082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75" y="0"/>
            <a:ext cx="9170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45212" y="692696"/>
            <a:ext cx="803124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- </a:t>
            </a:r>
            <a:r>
              <a:rPr lang="pl-PL" sz="2800" b="1" dirty="0"/>
              <a:t>Od kogo pożyczasz i gdzie lokujesz?</a:t>
            </a:r>
          </a:p>
          <a:p>
            <a:endParaRPr lang="pl-PL" sz="2800" dirty="0" smtClean="0"/>
          </a:p>
          <a:p>
            <a:r>
              <a:rPr lang="pl-PL" sz="2800" dirty="0" smtClean="0"/>
              <a:t>TREŚĆ ZADANIA I POPRAWNE ROZWIĄZANIE </a:t>
            </a:r>
            <a:endParaRPr lang="pl-PL" sz="2400" dirty="0">
              <a:solidFill>
                <a:srgbClr val="FF0000"/>
              </a:solidFill>
            </a:endParaRPr>
          </a:p>
          <a:p>
            <a:r>
              <a:rPr lang="pl-PL" sz="2400" dirty="0"/>
              <a:t>Na rynku usług finansowych mogą oni skorzystać </a:t>
            </a:r>
            <a:r>
              <a:rPr lang="pl-PL" sz="2400" dirty="0" smtClean="0"/>
              <a:t>z następujących </a:t>
            </a:r>
            <a:r>
              <a:rPr lang="pl-PL" sz="2400" dirty="0"/>
              <a:t>ofert:</a:t>
            </a:r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     </a:t>
            </a:r>
            <a:r>
              <a:rPr lang="pl-PL" sz="2400" dirty="0"/>
              <a:t>Firma pożyczkowa „Lekka pożyczka” pożycza pracującym, emerytom i rencistom maksymalnie 1000 złotych i przy pożyczce na tydzień jej całkowity koszt wynosi zaledwie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15 </a:t>
            </a:r>
            <a:r>
              <a:rPr lang="pl-PL" sz="2400" dirty="0"/>
              <a:t>złotych.</a:t>
            </a:r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     Bank </a:t>
            </a:r>
            <a:r>
              <a:rPr lang="pl-PL" sz="2400" dirty="0"/>
              <a:t>„</a:t>
            </a:r>
            <a:r>
              <a:rPr lang="pl-PL" sz="2400" dirty="0" err="1"/>
              <a:t>Credor</a:t>
            </a:r>
            <a:r>
              <a:rPr lang="pl-PL" sz="2400" dirty="0"/>
              <a:t>” ma w swojej ofercie pożyczkę oprocentowaną na 12% p. a. Z tytułu jej udzielenia pobiera prowizję </a:t>
            </a:r>
            <a:r>
              <a:rPr lang="pl-PL" sz="2400" dirty="0" smtClean="0"/>
              <a:t>w </a:t>
            </a:r>
            <a:r>
              <a:rPr lang="pl-PL" sz="2400" dirty="0"/>
              <a:t>wysokości 1%, która doliczana jest do kwoty zadłużenia. Warunkiem otrzymania tej pożyczki jest otwarcie konta </a:t>
            </a:r>
            <a:r>
              <a:rPr lang="pl-PL" sz="2400" dirty="0" smtClean="0"/>
              <a:t>w </a:t>
            </a:r>
            <a:r>
              <a:rPr lang="pl-PL" sz="2400" dirty="0"/>
              <a:t>banku. Jest ono bezpłatne o ile miesięczne wpływy </a:t>
            </a:r>
            <a:br>
              <a:rPr lang="pl-PL" sz="2400" dirty="0"/>
            </a:br>
            <a:r>
              <a:rPr lang="pl-PL" sz="2400" dirty="0"/>
              <a:t>na to konto wynoszą co najmniej 1000 zł.</a:t>
            </a:r>
          </a:p>
          <a:p>
            <a:pPr indent="-342900" algn="just">
              <a:buFont typeface="Arial" panose="020B0604020202020204" pitchFamily="34" charset="0"/>
              <a:buChar char="•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784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75" y="0"/>
            <a:ext cx="9170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96743" y="669488"/>
            <a:ext cx="78488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- </a:t>
            </a:r>
            <a:r>
              <a:rPr lang="pl-PL" sz="2800" b="1" dirty="0"/>
              <a:t>Od kogo pożyczasz i gdzie lokujesz?</a:t>
            </a:r>
          </a:p>
          <a:p>
            <a:endParaRPr lang="pl-PL" sz="2800" dirty="0" smtClean="0"/>
          </a:p>
          <a:p>
            <a:r>
              <a:rPr lang="pl-PL" sz="2800" dirty="0" smtClean="0"/>
              <a:t>TREŚĆ ZADANIA I POPRAWNE ROZWIĄZANIE </a:t>
            </a:r>
            <a:endParaRPr lang="pl-PL" sz="2400" dirty="0">
              <a:solidFill>
                <a:srgbClr val="FF0000"/>
              </a:solidFill>
            </a:endParaRPr>
          </a:p>
          <a:p>
            <a:r>
              <a:rPr lang="pl-PL" sz="2400" dirty="0"/>
              <a:t>Na rynku usług finansowych mogą oni skorzystać z następujących ofert:</a:t>
            </a:r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pl-PL" sz="2400" dirty="0"/>
              <a:t>     Bank „</a:t>
            </a:r>
            <a:r>
              <a:rPr lang="pl-PL" sz="2400" dirty="0" err="1"/>
              <a:t>Rbank</a:t>
            </a:r>
            <a:r>
              <a:rPr lang="pl-PL" sz="2400" dirty="0"/>
              <a:t>” oferuje rewelacyjną pożyczkę oprocentowaną zaledwie 8% w skali roku. Z tytułu jej udzielenia pobiera prowizję w wysokości 1%, która doliczana jest do kwoty zadłużenia. Pierwsze rozpatrzenie wniosku kredytowego kosztuje 5 zł, kolejne są bezpłatne.</a:t>
            </a:r>
          </a:p>
          <a:p>
            <a:pPr marL="0" lvl="1" indent="-34290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     Bank </a:t>
            </a:r>
            <a:r>
              <a:rPr lang="pl-PL" sz="2400" dirty="0"/>
              <a:t>„</a:t>
            </a:r>
            <a:r>
              <a:rPr lang="pl-PL" sz="2400" dirty="0" err="1"/>
              <a:t>Bankopol</a:t>
            </a:r>
            <a:r>
              <a:rPr lang="pl-PL" sz="2400" dirty="0"/>
              <a:t>” oferuje pożyczkę oprocentowaną 10% w skali roku. Z tytułu jej udzielenia pobiera prowizję w wysokości 1%, która doliczana jest do kwoty zadłużenia. Pierwsze rozpatrzenie wniosku kredytowego kosztuje 3 zł, kolejne są bezpłatne.</a:t>
            </a:r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28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75" y="0"/>
            <a:ext cx="9170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96743" y="669488"/>
            <a:ext cx="78488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- </a:t>
            </a:r>
            <a:r>
              <a:rPr lang="pl-PL" sz="2800" b="1" dirty="0"/>
              <a:t>Od kogo pożyczasz i gdzie lokujesz?</a:t>
            </a:r>
          </a:p>
          <a:p>
            <a:endParaRPr lang="pl-PL" sz="2800" dirty="0" smtClean="0"/>
          </a:p>
          <a:p>
            <a:r>
              <a:rPr lang="pl-PL" sz="2800" dirty="0" smtClean="0"/>
              <a:t>TREŚĆ ZADANIA I POPRAWNE ROZWIĄZANIE </a:t>
            </a:r>
            <a:endParaRPr lang="pl-PL" sz="2400" dirty="0">
              <a:solidFill>
                <a:srgbClr val="FF0000"/>
              </a:solidFill>
            </a:endParaRPr>
          </a:p>
          <a:p>
            <a:r>
              <a:rPr lang="pl-PL" sz="2400" dirty="0"/>
              <a:t>Na rynku usług finansowych mogą oni skorzystać z następujących ofert:</a:t>
            </a:r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     Bank </a:t>
            </a:r>
            <a:r>
              <a:rPr lang="pl-PL" sz="2400" dirty="0"/>
              <a:t>„</a:t>
            </a:r>
            <a:r>
              <a:rPr lang="pl-PL" sz="2400" dirty="0" err="1"/>
              <a:t>MaxBank</a:t>
            </a:r>
            <a:r>
              <a:rPr lang="pl-PL" sz="2400" dirty="0"/>
              <a:t>” oferuje roczną lokatę na 4%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p</a:t>
            </a:r>
            <a:r>
              <a:rPr lang="pl-PL" sz="2400" dirty="0"/>
              <a:t>. a. </a:t>
            </a:r>
            <a:r>
              <a:rPr lang="pl-PL" sz="2400" dirty="0" smtClean="0"/>
              <a:t>(bez </a:t>
            </a:r>
            <a:r>
              <a:rPr lang="pl-PL" sz="2400" dirty="0"/>
              <a:t>kapitalizacji odsetek w trakcie trwania lokaty).</a:t>
            </a:r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     Bank </a:t>
            </a:r>
            <a:r>
              <a:rPr lang="pl-PL" sz="2400" dirty="0"/>
              <a:t>„</a:t>
            </a:r>
            <a:r>
              <a:rPr lang="pl-PL" sz="2400" dirty="0" err="1"/>
              <a:t>MiastoBank</a:t>
            </a:r>
            <a:r>
              <a:rPr lang="pl-PL" sz="2400" dirty="0"/>
              <a:t>” oferuje roczną lokatę na 3,95%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p</a:t>
            </a:r>
            <a:r>
              <a:rPr lang="pl-PL" sz="2400" dirty="0"/>
              <a:t>. a. z miesięczną kapitalizacją odsetek. </a:t>
            </a:r>
          </a:p>
          <a:p>
            <a:pPr indent="-34290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     Bank </a:t>
            </a:r>
            <a:r>
              <a:rPr lang="pl-PL" sz="2400" dirty="0"/>
              <a:t>„</a:t>
            </a:r>
            <a:r>
              <a:rPr lang="pl-PL" sz="2400" dirty="0" err="1"/>
              <a:t>DepoBank</a:t>
            </a:r>
            <a:r>
              <a:rPr lang="pl-PL" sz="2400" dirty="0"/>
              <a:t>” oferuje miesięczną lokatę na 3,9%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p</a:t>
            </a:r>
            <a:r>
              <a:rPr lang="pl-PL" sz="2400" dirty="0"/>
              <a:t>. a. z możliwością jej przedłużenia na kolejny miesiąc. Podatek od dochodu z odsetek płacony jest po każdym miesiącu</a:t>
            </a:r>
          </a:p>
          <a:p>
            <a:pPr indent="-342900" algn="just">
              <a:buFont typeface="Arial" panose="020B0604020202020204" pitchFamily="34" charset="0"/>
              <a:buChar char="•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410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9144000" cy="683663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46721" y="610755"/>
            <a:ext cx="7848872" cy="6314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Konkurs - </a:t>
            </a:r>
            <a:r>
              <a:rPr lang="pl-PL" sz="2800" b="1" dirty="0"/>
              <a:t>Od kogo pożyczasz i gdzie lokujesz?</a:t>
            </a:r>
          </a:p>
          <a:p>
            <a:endParaRPr lang="pl-PL" sz="2800" dirty="0" smtClean="0"/>
          </a:p>
          <a:p>
            <a:r>
              <a:rPr lang="pl-PL" sz="2800" dirty="0" smtClean="0"/>
              <a:t>TREŚĆ ZADANIA I POPRAWNE ROZWIĄZANIE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pl-PL" sz="2400" dirty="0">
                <a:ea typeface="Calibri"/>
                <a:cs typeface="Times New Roman"/>
              </a:rPr>
              <a:t>Alojzy powinien skorzystać z oferty:  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 smtClean="0">
                <a:solidFill>
                  <a:srgbClr val="FF0000"/>
                </a:solidFill>
                <a:ea typeface="Calibri"/>
                <a:cs typeface="Times New Roman"/>
              </a:rPr>
              <a:t>"Lekkiej pożyczki” </a:t>
            </a:r>
            <a:endParaRPr lang="pl-PL" sz="2400" dirty="0" smtClean="0">
              <a:ea typeface="Calibri"/>
              <a:cs typeface="Times New Roman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 smtClean="0">
                <a:ea typeface="Calibri"/>
                <a:cs typeface="Times New Roman"/>
              </a:rPr>
              <a:t>„</a:t>
            </a:r>
            <a:r>
              <a:rPr lang="pl-PL" sz="2400" dirty="0" err="1" smtClean="0">
                <a:ea typeface="Calibri"/>
                <a:cs typeface="Times New Roman"/>
              </a:rPr>
              <a:t>Credora</a:t>
            </a:r>
            <a:r>
              <a:rPr lang="pl-PL" sz="2400" dirty="0" smtClean="0">
                <a:ea typeface="Calibri"/>
                <a:cs typeface="Times New Roman"/>
              </a:rPr>
              <a:t>”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 smtClean="0">
                <a:ea typeface="Calibri"/>
                <a:cs typeface="Times New Roman"/>
              </a:rPr>
              <a:t>„</a:t>
            </a:r>
            <a:r>
              <a:rPr lang="pl-PL" sz="2400" dirty="0" err="1" smtClean="0">
                <a:ea typeface="Calibri"/>
                <a:cs typeface="Times New Roman"/>
              </a:rPr>
              <a:t>Finei</a:t>
            </a:r>
            <a:r>
              <a:rPr lang="pl-PL" sz="2400" dirty="0" smtClean="0">
                <a:ea typeface="Calibri"/>
                <a:cs typeface="Times New Roman"/>
              </a:rPr>
              <a:t>”,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 smtClean="0">
                <a:ea typeface="Calibri"/>
                <a:cs typeface="Times New Roman"/>
              </a:rPr>
              <a:t>„</a:t>
            </a:r>
            <a:r>
              <a:rPr lang="pl-PL" sz="2400" dirty="0" err="1" smtClean="0">
                <a:ea typeface="Calibri"/>
                <a:cs typeface="Times New Roman"/>
              </a:rPr>
              <a:t>Miastobanku</a:t>
            </a:r>
            <a:endParaRPr lang="pl-PL" sz="2400" dirty="0" smtClean="0">
              <a:ea typeface="Calibri"/>
              <a:cs typeface="Times New Roman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 smtClean="0">
                <a:ea typeface="Calibri"/>
                <a:cs typeface="Times New Roman"/>
              </a:rPr>
              <a:t>„</a:t>
            </a:r>
            <a:r>
              <a:rPr lang="pl-PL" sz="2400" dirty="0" err="1" smtClean="0">
                <a:ea typeface="Calibri"/>
                <a:cs typeface="Times New Roman"/>
              </a:rPr>
              <a:t>Depobanku</a:t>
            </a:r>
            <a:r>
              <a:rPr lang="pl-PL" sz="2400" dirty="0" smtClean="0">
                <a:ea typeface="Calibri"/>
                <a:cs typeface="Times New Roman"/>
              </a:rPr>
              <a:t>”,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pl-PL" sz="2400" dirty="0" smtClean="0">
                <a:ea typeface="Calibri"/>
                <a:cs typeface="Times New Roman"/>
              </a:rPr>
              <a:t>Koszt </a:t>
            </a:r>
            <a:r>
              <a:rPr lang="pl-PL" sz="2400" dirty="0">
                <a:ea typeface="Calibri"/>
                <a:cs typeface="Times New Roman"/>
              </a:rPr>
              <a:t>pożyczki Alojzego wyniesie: 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>
                <a:ea typeface="Calibri"/>
                <a:cs typeface="Times New Roman"/>
              </a:rPr>
              <a:t>15,40 zł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>
                <a:solidFill>
                  <a:srgbClr val="FF0000"/>
                </a:solidFill>
                <a:ea typeface="Calibri"/>
                <a:cs typeface="Times New Roman"/>
              </a:rPr>
              <a:t>15,00 zł</a:t>
            </a:r>
            <a:endParaRPr lang="pl-PL" sz="2400" dirty="0">
              <a:ea typeface="Calibri"/>
              <a:cs typeface="Times New Roman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>
                <a:ea typeface="Calibri"/>
                <a:cs typeface="Times New Roman"/>
              </a:rPr>
              <a:t>15,70 zł</a:t>
            </a:r>
          </a:p>
          <a:p>
            <a:pPr marL="800100" lvl="1" indent="-342900">
              <a:buFont typeface="+mj-lt"/>
              <a:buAutoNum type="alphaLcPeriod"/>
            </a:pPr>
            <a:r>
              <a:rPr lang="pl-PL" sz="2400" dirty="0">
                <a:ea typeface="Calibri"/>
                <a:cs typeface="Times New Roman"/>
              </a:rPr>
              <a:t>15,60 zł</a:t>
            </a:r>
          </a:p>
          <a:p>
            <a:pPr marL="800100" lvl="1" indent="-342900">
              <a:spcAft>
                <a:spcPts val="1000"/>
              </a:spcAft>
              <a:buFont typeface="+mj-lt"/>
              <a:buAutoNum type="alphaLcPeriod"/>
            </a:pPr>
            <a:r>
              <a:rPr lang="pl-PL" sz="2400" dirty="0" smtClean="0">
                <a:ea typeface="Calibri"/>
                <a:cs typeface="Times New Roman"/>
              </a:rPr>
              <a:t>żadna </a:t>
            </a:r>
            <a:r>
              <a:rPr lang="pl-PL" sz="2400" dirty="0">
                <a:ea typeface="Calibri"/>
                <a:cs typeface="Times New Roman"/>
              </a:rPr>
              <a:t>z odpowiedzi nie jest poprawna </a:t>
            </a:r>
          </a:p>
          <a:p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30967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621</Words>
  <Application>Microsoft Office PowerPoint</Application>
  <PresentationFormat>Pokaz na ekranie (4:3)</PresentationFormat>
  <Paragraphs>159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 obejmował</dc:title>
  <dc:creator>fmp</dc:creator>
  <cp:lastModifiedBy>fmp</cp:lastModifiedBy>
  <cp:revision>40</cp:revision>
  <dcterms:created xsi:type="dcterms:W3CDTF">2014-11-19T13:18:13Z</dcterms:created>
  <dcterms:modified xsi:type="dcterms:W3CDTF">2015-02-22T12:44:47Z</dcterms:modified>
</cp:coreProperties>
</file>