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0" r:id="rId5"/>
    <p:sldId id="264" r:id="rId6"/>
    <p:sldId id="266" r:id="rId7"/>
    <p:sldId id="263" r:id="rId8"/>
    <p:sldId id="259" r:id="rId9"/>
    <p:sldId id="267" r:id="rId1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Styl pośredni 3 — Ak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5699" autoAdjust="0"/>
  </p:normalViewPr>
  <p:slideViewPr>
    <p:cSldViewPr>
      <p:cViewPr varScale="1">
        <p:scale>
          <a:sx n="66" d="100"/>
          <a:sy n="66"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83F2E165-1CCF-4FD0-84E8-92968870A5F7}" type="datetimeFigureOut">
              <a:rPr lang="pl-PL" smtClean="0">
                <a:solidFill>
                  <a:srgbClr val="B13F9A"/>
                </a:solidFill>
              </a:rPr>
              <a:pPr/>
              <a:t>2017-05-31</a:t>
            </a:fld>
            <a:endParaRPr lang="pl-PL">
              <a:solidFill>
                <a:srgbClr val="B13F9A"/>
              </a:solidFill>
            </a:endParaRPr>
          </a:p>
        </p:txBody>
      </p:sp>
      <p:sp>
        <p:nvSpPr>
          <p:cNvPr id="17" name="Symbol zastępczy stopki 16"/>
          <p:cNvSpPr>
            <a:spLocks noGrp="1"/>
          </p:cNvSpPr>
          <p:nvPr>
            <p:ph type="ftr" sz="quarter" idx="11"/>
          </p:nvPr>
        </p:nvSpPr>
        <p:spPr/>
        <p:txBody>
          <a:bodyPr/>
          <a:lstStyle/>
          <a:p>
            <a:endParaRPr lang="pl-PL">
              <a:solidFill>
                <a:srgbClr val="B13F9A"/>
              </a:solidFill>
            </a:endParaRPr>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B7B16D53-C1EC-49A5-8EA2-C2048FF50C37}" type="slidenum">
              <a:rPr lang="pl-PL" smtClean="0"/>
              <a:pPr/>
              <a:t>‹#›</a:t>
            </a:fld>
            <a:endParaRPr lang="pl-PL"/>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smtClean="0"/>
              <a:t>Kliknij, aby edytować styl</a:t>
            </a:r>
            <a:endParaRPr kumimoji="0"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83F2E165-1CCF-4FD0-84E8-92968870A5F7}" type="datetimeFigureOut">
              <a:rPr lang="pl-PL" smtClean="0">
                <a:solidFill>
                  <a:srgbClr val="B13F9A"/>
                </a:solidFill>
              </a:rPr>
              <a:pPr/>
              <a:t>2017-05-31</a:t>
            </a:fld>
            <a:endParaRPr lang="pl-PL">
              <a:solidFill>
                <a:srgbClr val="B13F9A"/>
              </a:solidFill>
            </a:endParaRPr>
          </a:p>
        </p:txBody>
      </p:sp>
      <p:sp>
        <p:nvSpPr>
          <p:cNvPr id="5" name="Symbol zastępczy stopki 4"/>
          <p:cNvSpPr>
            <a:spLocks noGrp="1"/>
          </p:cNvSpPr>
          <p:nvPr>
            <p:ph type="ftr" sz="quarter" idx="11"/>
          </p:nvPr>
        </p:nvSpPr>
        <p:spPr/>
        <p:txBody>
          <a:bodyPr/>
          <a:lstStyle/>
          <a:p>
            <a:endParaRPr lang="pl-PL">
              <a:solidFill>
                <a:srgbClr val="B13F9A"/>
              </a:solidFill>
            </a:endParaRPr>
          </a:p>
        </p:txBody>
      </p:sp>
      <p:sp>
        <p:nvSpPr>
          <p:cNvPr id="6" name="Symbol zastępczy numeru slajdu 5"/>
          <p:cNvSpPr>
            <a:spLocks noGrp="1"/>
          </p:cNvSpPr>
          <p:nvPr>
            <p:ph type="sldNum" sz="quarter" idx="12"/>
          </p:nvPr>
        </p:nvSpPr>
        <p:spPr/>
        <p:txBody>
          <a:bodyPr/>
          <a:lstStyle/>
          <a:p>
            <a:fld id="{B7B16D53-C1EC-49A5-8EA2-C2048FF50C37}" type="slidenum">
              <a:rPr lang="pl-PL" smtClean="0"/>
              <a:pPr/>
              <a:t>‹#›</a:t>
            </a:fld>
            <a:endParaRPr lang="pl-PL"/>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83F2E165-1CCF-4FD0-84E8-92968870A5F7}" type="datetimeFigureOut">
              <a:rPr lang="pl-PL" smtClean="0">
                <a:solidFill>
                  <a:srgbClr val="B13F9A"/>
                </a:solidFill>
              </a:rPr>
              <a:pPr/>
              <a:t>2017-05-31</a:t>
            </a:fld>
            <a:endParaRPr lang="pl-PL">
              <a:solidFill>
                <a:srgbClr val="B13F9A"/>
              </a:solidFill>
            </a:endParaRPr>
          </a:p>
        </p:txBody>
      </p:sp>
      <p:sp>
        <p:nvSpPr>
          <p:cNvPr id="5" name="Symbol zastępczy stopki 4"/>
          <p:cNvSpPr>
            <a:spLocks noGrp="1"/>
          </p:cNvSpPr>
          <p:nvPr>
            <p:ph type="ftr" sz="quarter" idx="11"/>
          </p:nvPr>
        </p:nvSpPr>
        <p:spPr/>
        <p:txBody>
          <a:bodyPr/>
          <a:lstStyle/>
          <a:p>
            <a:endParaRPr lang="pl-PL">
              <a:solidFill>
                <a:srgbClr val="B13F9A"/>
              </a:solidFill>
            </a:endParaRPr>
          </a:p>
        </p:txBody>
      </p:sp>
      <p:sp>
        <p:nvSpPr>
          <p:cNvPr id="6" name="Symbol zastępczy numeru slajdu 5"/>
          <p:cNvSpPr>
            <a:spLocks noGrp="1"/>
          </p:cNvSpPr>
          <p:nvPr>
            <p:ph type="sldNum" sz="quarter" idx="12"/>
          </p:nvPr>
        </p:nvSpPr>
        <p:spPr/>
        <p:txBody>
          <a:bodyPr/>
          <a:lstStyle/>
          <a:p>
            <a:fld id="{B7B16D53-C1EC-49A5-8EA2-C2048FF50C37}" type="slidenum">
              <a:rPr lang="pl-PL" smtClean="0"/>
              <a:pPr/>
              <a:t>‹#›</a:t>
            </a:fld>
            <a:endParaRPr lang="pl-PL"/>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83F2E165-1CCF-4FD0-84E8-92968870A5F7}" type="datetimeFigureOut">
              <a:rPr lang="pl-PL" smtClean="0">
                <a:solidFill>
                  <a:srgbClr val="B13F9A"/>
                </a:solidFill>
              </a:rPr>
              <a:pPr/>
              <a:t>2017-05-31</a:t>
            </a:fld>
            <a:endParaRPr lang="pl-PL">
              <a:solidFill>
                <a:srgbClr val="B13F9A"/>
              </a:solidFill>
            </a:endParaRPr>
          </a:p>
        </p:txBody>
      </p:sp>
      <p:sp>
        <p:nvSpPr>
          <p:cNvPr id="5" name="Symbol zastępczy stopki 4"/>
          <p:cNvSpPr>
            <a:spLocks noGrp="1"/>
          </p:cNvSpPr>
          <p:nvPr>
            <p:ph type="ftr" sz="quarter" idx="11"/>
          </p:nvPr>
        </p:nvSpPr>
        <p:spPr/>
        <p:txBody>
          <a:bodyPr/>
          <a:lstStyle/>
          <a:p>
            <a:endParaRPr lang="pl-PL">
              <a:solidFill>
                <a:srgbClr val="B13F9A"/>
              </a:solidFill>
            </a:endParaRPr>
          </a:p>
        </p:txBody>
      </p:sp>
      <p:sp>
        <p:nvSpPr>
          <p:cNvPr id="6" name="Symbol zastępczy numeru slajdu 5"/>
          <p:cNvSpPr>
            <a:spLocks noGrp="1"/>
          </p:cNvSpPr>
          <p:nvPr>
            <p:ph type="sldNum" sz="quarter" idx="12"/>
          </p:nvPr>
        </p:nvSpPr>
        <p:spPr/>
        <p:txBody>
          <a:bodyPr/>
          <a:lstStyle/>
          <a:p>
            <a:fld id="{B7B16D53-C1EC-49A5-8EA2-C2048FF50C37}" type="slidenum">
              <a:rPr lang="pl-PL" smtClean="0"/>
              <a:pPr/>
              <a:t>‹#›</a:t>
            </a:fld>
            <a:endParaRPr lang="pl-PL"/>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83F2E165-1CCF-4FD0-84E8-92968870A5F7}" type="datetimeFigureOut">
              <a:rPr lang="pl-PL" smtClean="0">
                <a:solidFill>
                  <a:srgbClr val="B13F9A"/>
                </a:solidFill>
              </a:rPr>
              <a:pPr/>
              <a:t>2017-05-31</a:t>
            </a:fld>
            <a:endParaRPr lang="pl-PL">
              <a:solidFill>
                <a:srgbClr val="B13F9A"/>
              </a:solidFill>
            </a:endParaRPr>
          </a:p>
        </p:txBody>
      </p:sp>
      <p:sp>
        <p:nvSpPr>
          <p:cNvPr id="5" name="Symbol zastępczy stopki 4"/>
          <p:cNvSpPr>
            <a:spLocks noGrp="1"/>
          </p:cNvSpPr>
          <p:nvPr>
            <p:ph type="ftr" sz="quarter" idx="11"/>
          </p:nvPr>
        </p:nvSpPr>
        <p:spPr>
          <a:xfrm>
            <a:off x="800100" y="6172200"/>
            <a:ext cx="4000500" cy="457200"/>
          </a:xfrm>
        </p:spPr>
        <p:txBody>
          <a:bodyPr/>
          <a:lstStyle/>
          <a:p>
            <a:endParaRPr lang="pl-PL">
              <a:solidFill>
                <a:srgbClr val="B13F9A"/>
              </a:solidFill>
            </a:endParaRPr>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ymbol zastępczy numeru slajdu 5"/>
          <p:cNvSpPr>
            <a:spLocks noGrp="1"/>
          </p:cNvSpPr>
          <p:nvPr>
            <p:ph type="sldNum" sz="quarter" idx="12"/>
          </p:nvPr>
        </p:nvSpPr>
        <p:spPr>
          <a:xfrm>
            <a:off x="146304" y="6208776"/>
            <a:ext cx="457200" cy="457200"/>
          </a:xfrm>
        </p:spPr>
        <p:txBody>
          <a:bodyPr/>
          <a:lstStyle/>
          <a:p>
            <a:fld id="{B7B16D53-C1EC-49A5-8EA2-C2048FF50C37}" type="slidenum">
              <a:rPr lang="pl-PL" smtClean="0"/>
              <a:pPr/>
              <a:t>‹#›</a:t>
            </a:fld>
            <a:endParaRPr lang="pl-PL"/>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83F2E165-1CCF-4FD0-84E8-92968870A5F7}" type="datetimeFigureOut">
              <a:rPr lang="pl-PL" smtClean="0">
                <a:solidFill>
                  <a:srgbClr val="B13F9A"/>
                </a:solidFill>
              </a:rPr>
              <a:pPr/>
              <a:t>2017-05-31</a:t>
            </a:fld>
            <a:endParaRPr lang="pl-PL">
              <a:solidFill>
                <a:srgbClr val="B13F9A"/>
              </a:solidFill>
            </a:endParaRPr>
          </a:p>
        </p:txBody>
      </p:sp>
      <p:sp>
        <p:nvSpPr>
          <p:cNvPr id="6" name="Symbol zastępczy stopki 5"/>
          <p:cNvSpPr>
            <a:spLocks noGrp="1"/>
          </p:cNvSpPr>
          <p:nvPr>
            <p:ph type="ftr" sz="quarter" idx="11"/>
          </p:nvPr>
        </p:nvSpPr>
        <p:spPr/>
        <p:txBody>
          <a:bodyPr/>
          <a:lstStyle/>
          <a:p>
            <a:endParaRPr lang="pl-PL">
              <a:solidFill>
                <a:srgbClr val="B13F9A"/>
              </a:solidFill>
            </a:endParaRPr>
          </a:p>
        </p:txBody>
      </p:sp>
      <p:sp>
        <p:nvSpPr>
          <p:cNvPr id="7" name="Symbol zastępczy numeru slajdu 6"/>
          <p:cNvSpPr>
            <a:spLocks noGrp="1"/>
          </p:cNvSpPr>
          <p:nvPr>
            <p:ph type="sldNum" sz="quarter" idx="12"/>
          </p:nvPr>
        </p:nvSpPr>
        <p:spPr/>
        <p:txBody>
          <a:bodyPr/>
          <a:lstStyle/>
          <a:p>
            <a:fld id="{B7B16D53-C1EC-49A5-8EA2-C2048FF50C37}" type="slidenum">
              <a:rPr lang="pl-PL" smtClean="0"/>
              <a:pPr/>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83F2E165-1CCF-4FD0-84E8-92968870A5F7}" type="datetimeFigureOut">
              <a:rPr lang="pl-PL" smtClean="0">
                <a:solidFill>
                  <a:srgbClr val="B13F9A"/>
                </a:solidFill>
              </a:rPr>
              <a:pPr/>
              <a:t>2017-05-31</a:t>
            </a:fld>
            <a:endParaRPr lang="pl-PL">
              <a:solidFill>
                <a:srgbClr val="B13F9A"/>
              </a:solidFill>
            </a:endParaRPr>
          </a:p>
        </p:txBody>
      </p:sp>
      <p:sp>
        <p:nvSpPr>
          <p:cNvPr id="8" name="Symbol zastępczy stopki 7"/>
          <p:cNvSpPr>
            <a:spLocks noGrp="1"/>
          </p:cNvSpPr>
          <p:nvPr>
            <p:ph type="ftr" sz="quarter" idx="11"/>
          </p:nvPr>
        </p:nvSpPr>
        <p:spPr/>
        <p:txBody>
          <a:bodyPr/>
          <a:lstStyle/>
          <a:p>
            <a:endParaRPr lang="pl-PL">
              <a:solidFill>
                <a:srgbClr val="B13F9A"/>
              </a:solidFill>
            </a:endParaRPr>
          </a:p>
        </p:txBody>
      </p:sp>
      <p:sp>
        <p:nvSpPr>
          <p:cNvPr id="9" name="Symbol zastępczy numeru slajdu 8"/>
          <p:cNvSpPr>
            <a:spLocks noGrp="1"/>
          </p:cNvSpPr>
          <p:nvPr>
            <p:ph type="sldNum" sz="quarter" idx="12"/>
          </p:nvPr>
        </p:nvSpPr>
        <p:spPr/>
        <p:txBody>
          <a:bodyPr/>
          <a:lstStyle/>
          <a:p>
            <a:fld id="{B7B16D53-C1EC-49A5-8EA2-C2048FF50C37}" type="slidenum">
              <a:rPr lang="pl-PL" smtClean="0"/>
              <a:pPr/>
              <a:t>‹#›</a:t>
            </a:fld>
            <a:endParaRPr lang="pl-PL"/>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83F2E165-1CCF-4FD0-84E8-92968870A5F7}" type="datetimeFigureOut">
              <a:rPr lang="pl-PL" smtClean="0">
                <a:solidFill>
                  <a:srgbClr val="B13F9A"/>
                </a:solidFill>
              </a:rPr>
              <a:pPr/>
              <a:t>2017-05-31</a:t>
            </a:fld>
            <a:endParaRPr lang="pl-PL">
              <a:solidFill>
                <a:srgbClr val="B13F9A"/>
              </a:solidFill>
            </a:endParaRPr>
          </a:p>
        </p:txBody>
      </p:sp>
      <p:sp>
        <p:nvSpPr>
          <p:cNvPr id="4" name="Symbol zastępczy stopki 3"/>
          <p:cNvSpPr>
            <a:spLocks noGrp="1"/>
          </p:cNvSpPr>
          <p:nvPr>
            <p:ph type="ftr" sz="quarter" idx="11"/>
          </p:nvPr>
        </p:nvSpPr>
        <p:spPr/>
        <p:txBody>
          <a:bodyPr/>
          <a:lstStyle/>
          <a:p>
            <a:endParaRPr lang="pl-PL">
              <a:solidFill>
                <a:srgbClr val="B13F9A"/>
              </a:solidFill>
            </a:endParaRPr>
          </a:p>
        </p:txBody>
      </p:sp>
      <p:sp>
        <p:nvSpPr>
          <p:cNvPr id="5" name="Symbol zastępczy numeru slajdu 4"/>
          <p:cNvSpPr>
            <a:spLocks noGrp="1"/>
          </p:cNvSpPr>
          <p:nvPr>
            <p:ph type="sldNum" sz="quarter" idx="12"/>
          </p:nvPr>
        </p:nvSpPr>
        <p:spPr/>
        <p:txBody>
          <a:bodyPr/>
          <a:lstStyle/>
          <a:p>
            <a:fld id="{B7B16D53-C1EC-49A5-8EA2-C2048FF50C37}" type="slidenum">
              <a:rPr lang="pl-PL" smtClean="0"/>
              <a:pPr/>
              <a:t>‹#›</a:t>
            </a:fld>
            <a:endParaRPr lang="pl-PL"/>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3F2E165-1CCF-4FD0-84E8-92968870A5F7}" type="datetimeFigureOut">
              <a:rPr lang="pl-PL" smtClean="0">
                <a:solidFill>
                  <a:srgbClr val="B13F9A"/>
                </a:solidFill>
              </a:rPr>
              <a:pPr/>
              <a:t>2017-05-31</a:t>
            </a:fld>
            <a:endParaRPr lang="pl-PL">
              <a:solidFill>
                <a:srgbClr val="B13F9A"/>
              </a:solidFill>
            </a:endParaRPr>
          </a:p>
        </p:txBody>
      </p:sp>
      <p:sp>
        <p:nvSpPr>
          <p:cNvPr id="3" name="Symbol zastępczy stopki 2"/>
          <p:cNvSpPr>
            <a:spLocks noGrp="1"/>
          </p:cNvSpPr>
          <p:nvPr>
            <p:ph type="ftr" sz="quarter" idx="11"/>
          </p:nvPr>
        </p:nvSpPr>
        <p:spPr/>
        <p:txBody>
          <a:bodyPr/>
          <a:lstStyle/>
          <a:p>
            <a:endParaRPr lang="pl-PL">
              <a:solidFill>
                <a:srgbClr val="B13F9A"/>
              </a:solidFill>
            </a:endParaRPr>
          </a:p>
        </p:txBody>
      </p:sp>
      <p:sp>
        <p:nvSpPr>
          <p:cNvPr id="4" name="Symbol zastępczy numeru slajdu 3"/>
          <p:cNvSpPr>
            <a:spLocks noGrp="1"/>
          </p:cNvSpPr>
          <p:nvPr>
            <p:ph type="sldNum" sz="quarter" idx="12"/>
          </p:nvPr>
        </p:nvSpPr>
        <p:spPr/>
        <p:txBody>
          <a:bodyPr/>
          <a:lstStyle/>
          <a:p>
            <a:fld id="{B7B16D53-C1EC-49A5-8EA2-C2048FF50C37}" type="slidenum">
              <a:rPr lang="pl-PL" smtClean="0"/>
              <a:pPr/>
              <a:t>‹#›</a:t>
            </a:fld>
            <a:endParaRPr lang="pl-PL"/>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83F2E165-1CCF-4FD0-84E8-92968870A5F7}" type="datetimeFigureOut">
              <a:rPr lang="pl-PL" smtClean="0">
                <a:solidFill>
                  <a:srgbClr val="B13F9A"/>
                </a:solidFill>
              </a:rPr>
              <a:pPr/>
              <a:t>2017-05-31</a:t>
            </a:fld>
            <a:endParaRPr lang="pl-PL">
              <a:solidFill>
                <a:srgbClr val="B13F9A"/>
              </a:solidFill>
            </a:endParaRPr>
          </a:p>
        </p:txBody>
      </p:sp>
      <p:sp>
        <p:nvSpPr>
          <p:cNvPr id="6" name="Symbol zastępczy stopki 5"/>
          <p:cNvSpPr>
            <a:spLocks noGrp="1"/>
          </p:cNvSpPr>
          <p:nvPr>
            <p:ph type="ftr" sz="quarter" idx="11"/>
          </p:nvPr>
        </p:nvSpPr>
        <p:spPr/>
        <p:txBody>
          <a:bodyPr/>
          <a:lstStyle/>
          <a:p>
            <a:endParaRPr lang="pl-PL">
              <a:solidFill>
                <a:srgbClr val="B13F9A"/>
              </a:solidFill>
            </a:endParaRPr>
          </a:p>
        </p:txBody>
      </p:sp>
      <p:sp>
        <p:nvSpPr>
          <p:cNvPr id="7" name="Symbol zastępczy numeru slajdu 6"/>
          <p:cNvSpPr>
            <a:spLocks noGrp="1"/>
          </p:cNvSpPr>
          <p:nvPr>
            <p:ph type="sldNum" sz="quarter" idx="12"/>
          </p:nvPr>
        </p:nvSpPr>
        <p:spPr/>
        <p:txBody>
          <a:bodyPr/>
          <a:lstStyle/>
          <a:p>
            <a:fld id="{B7B16D53-C1EC-49A5-8EA2-C2048FF50C37}" type="slidenum">
              <a:rPr lang="pl-PL" smtClean="0"/>
              <a:pPr/>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83F2E165-1CCF-4FD0-84E8-92968870A5F7}" type="datetimeFigureOut">
              <a:rPr lang="pl-PL" smtClean="0">
                <a:solidFill>
                  <a:srgbClr val="B13F9A"/>
                </a:solidFill>
              </a:rPr>
              <a:pPr/>
              <a:t>2017-05-31</a:t>
            </a:fld>
            <a:endParaRPr lang="pl-PL">
              <a:solidFill>
                <a:srgbClr val="B13F9A"/>
              </a:solidFill>
            </a:endParaRPr>
          </a:p>
        </p:txBody>
      </p:sp>
      <p:sp>
        <p:nvSpPr>
          <p:cNvPr id="6" name="Symbol zastępczy stopki 5"/>
          <p:cNvSpPr>
            <a:spLocks noGrp="1"/>
          </p:cNvSpPr>
          <p:nvPr>
            <p:ph type="ftr" sz="quarter" idx="11"/>
          </p:nvPr>
        </p:nvSpPr>
        <p:spPr>
          <a:xfrm>
            <a:off x="914400" y="6172200"/>
            <a:ext cx="3886200" cy="457200"/>
          </a:xfrm>
        </p:spPr>
        <p:txBody>
          <a:bodyPr/>
          <a:lstStyle/>
          <a:p>
            <a:endParaRPr lang="pl-PL">
              <a:solidFill>
                <a:srgbClr val="B13F9A"/>
              </a:solidFill>
            </a:endParaRPr>
          </a:p>
        </p:txBody>
      </p:sp>
      <p:sp>
        <p:nvSpPr>
          <p:cNvPr id="7" name="Symbol zastępczy numeru slajdu 6"/>
          <p:cNvSpPr>
            <a:spLocks noGrp="1"/>
          </p:cNvSpPr>
          <p:nvPr>
            <p:ph type="sldNum" sz="quarter" idx="12"/>
          </p:nvPr>
        </p:nvSpPr>
        <p:spPr>
          <a:xfrm>
            <a:off x="146304" y="6208776"/>
            <a:ext cx="457200" cy="457200"/>
          </a:xfrm>
        </p:spPr>
        <p:txBody>
          <a:bodyPr/>
          <a:lstStyle/>
          <a:p>
            <a:fld id="{B7B16D53-C1EC-49A5-8EA2-C2048FF50C37}" type="slidenum">
              <a:rPr lang="pl-PL" smtClean="0"/>
              <a:pPr/>
              <a:t>‹#›</a:t>
            </a:fld>
            <a:endParaRPr lang="pl-PL"/>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smtClean="0"/>
              <a:t>Kliknij ikonę, aby dodać obraz</a:t>
            </a:r>
            <a:endParaRPr kumimoji="0"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3F2E165-1CCF-4FD0-84E8-92968870A5F7}" type="datetimeFigureOut">
              <a:rPr lang="pl-PL" smtClean="0">
                <a:solidFill>
                  <a:srgbClr val="B13F9A"/>
                </a:solidFill>
              </a:rPr>
              <a:pPr/>
              <a:t>2017-05-31</a:t>
            </a:fld>
            <a:endParaRPr lang="pl-PL">
              <a:solidFill>
                <a:srgbClr val="B13F9A"/>
              </a:solidFill>
            </a:endParaRPr>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l-PL">
              <a:solidFill>
                <a:srgbClr val="B13F9A"/>
              </a:solidFill>
            </a:endParaRPr>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7B16D53-C1EC-49A5-8EA2-C2048FF50C3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endParaRPr lang="pl-PL" dirty="0"/>
          </a:p>
        </p:txBody>
      </p:sp>
      <p:sp>
        <p:nvSpPr>
          <p:cNvPr id="2" name="Tytuł 1"/>
          <p:cNvSpPr>
            <a:spLocks noGrp="1"/>
          </p:cNvSpPr>
          <p:nvPr>
            <p:ph type="ctrTitle"/>
          </p:nvPr>
        </p:nvSpPr>
        <p:spPr>
          <a:xfrm>
            <a:off x="539552" y="2276872"/>
            <a:ext cx="8229600" cy="533921"/>
          </a:xfrm>
        </p:spPr>
        <p:txBody>
          <a:bodyPr>
            <a:normAutofit fontScale="90000"/>
          </a:bodyPr>
          <a:lstStyle/>
          <a:p>
            <a:r>
              <a:rPr lang="pl-PL" sz="3100" dirty="0" smtClean="0"/>
              <a:t>TE-USZY</a:t>
            </a:r>
            <a:br>
              <a:rPr lang="pl-PL" sz="3100" dirty="0" smtClean="0"/>
            </a:br>
            <a:r>
              <a:rPr lang="pl-PL" sz="3100" dirty="0" smtClean="0"/>
              <a:t>II Liceum Ogólnokształcące </a:t>
            </a:r>
            <a:br>
              <a:rPr lang="pl-PL" sz="3100" dirty="0" smtClean="0"/>
            </a:br>
            <a:r>
              <a:rPr lang="pl-PL" sz="3100" dirty="0" smtClean="0"/>
              <a:t>im. Stefana Żeromskiego </a:t>
            </a:r>
            <a:br>
              <a:rPr lang="pl-PL" sz="3100" dirty="0" smtClean="0"/>
            </a:br>
            <a:r>
              <a:rPr lang="pl-PL" sz="3100" dirty="0" smtClean="0"/>
              <a:t>w Tomaszowie Mazowieckim</a:t>
            </a:r>
            <a:r>
              <a:rPr lang="pl-PL" dirty="0" smtClean="0"/>
              <a:t/>
            </a:r>
            <a:br>
              <a:rPr lang="pl-PL" dirty="0" smtClean="0"/>
            </a:br>
            <a:endParaRPr lang="pl-PL" dirty="0"/>
          </a:p>
        </p:txBody>
      </p:sp>
      <p:pic>
        <p:nvPicPr>
          <p:cNvPr id="4" name="Picture 2" descr="C:\Users\W7\Desktop\15202707_408571256200135_7112279369836932759_n.pn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123728" y="2852936"/>
            <a:ext cx="4591050" cy="4392488"/>
          </a:xfrm>
          <a:prstGeom prst="rect">
            <a:avLst/>
          </a:prstGeom>
          <a:noFill/>
        </p:spPr>
      </p:pic>
    </p:spTree>
  </p:cSld>
  <p:clrMapOvr>
    <a:masterClrMapping/>
  </p:clrMapOvr>
  <p:transition>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0"/>
            <a:ext cx="7772400" cy="1143000"/>
          </a:xfrm>
        </p:spPr>
        <p:txBody>
          <a:bodyPr>
            <a:normAutofit/>
          </a:bodyPr>
          <a:lstStyle/>
          <a:p>
            <a:r>
              <a:rPr lang="pl-PL" dirty="0" smtClean="0"/>
              <a:t>Członkowie naszej firmy </a:t>
            </a:r>
            <a:endParaRPr lang="pl-PL" dirty="0"/>
          </a:p>
        </p:txBody>
      </p:sp>
      <p:pic>
        <p:nvPicPr>
          <p:cNvPr id="2050" name="Picture 2" descr="C:\Users\W7\Desktop\IMG_1135.JPG"/>
          <p:cNvPicPr>
            <a:picLocks noChangeAspect="1" noChangeArrowheads="1"/>
          </p:cNvPicPr>
          <p:nvPr/>
        </p:nvPicPr>
        <p:blipFill>
          <a:blip r:embed="rId2" cstate="print"/>
          <a:srcRect/>
          <a:stretch>
            <a:fillRect/>
          </a:stretch>
        </p:blipFill>
        <p:spPr bwMode="auto">
          <a:xfrm>
            <a:off x="179512" y="1988840"/>
            <a:ext cx="1070562" cy="1512169"/>
          </a:xfrm>
          <a:prstGeom prst="ellipse">
            <a:avLst/>
          </a:prstGeom>
          <a:ln>
            <a:noFill/>
          </a:ln>
          <a:effectLst>
            <a:softEdge rad="112500"/>
          </a:effectLst>
        </p:spPr>
      </p:pic>
      <p:pic>
        <p:nvPicPr>
          <p:cNvPr id="2051" name="Picture 3" descr="C:\Users\W7\Desktop\IMG_1133.JPG"/>
          <p:cNvPicPr>
            <a:picLocks noChangeAspect="1" noChangeArrowheads="1"/>
          </p:cNvPicPr>
          <p:nvPr/>
        </p:nvPicPr>
        <p:blipFill>
          <a:blip r:embed="rId3" cstate="print"/>
          <a:srcRect/>
          <a:stretch>
            <a:fillRect/>
          </a:stretch>
        </p:blipFill>
        <p:spPr bwMode="auto">
          <a:xfrm>
            <a:off x="4644008" y="1988840"/>
            <a:ext cx="1080120" cy="1525670"/>
          </a:xfrm>
          <a:prstGeom prst="ellipse">
            <a:avLst/>
          </a:prstGeom>
          <a:ln>
            <a:noFill/>
          </a:ln>
          <a:effectLst>
            <a:softEdge rad="112500"/>
          </a:effectLst>
        </p:spPr>
      </p:pic>
      <p:pic>
        <p:nvPicPr>
          <p:cNvPr id="2052" name="Picture 4" descr="C:\Users\W7\Desktop\IMG_1134.JPG"/>
          <p:cNvPicPr>
            <a:picLocks noChangeAspect="1" noChangeArrowheads="1"/>
          </p:cNvPicPr>
          <p:nvPr/>
        </p:nvPicPr>
        <p:blipFill>
          <a:blip r:embed="rId4" cstate="print"/>
          <a:srcRect/>
          <a:stretch>
            <a:fillRect/>
          </a:stretch>
        </p:blipFill>
        <p:spPr bwMode="auto">
          <a:xfrm>
            <a:off x="6516216" y="1988840"/>
            <a:ext cx="1080120" cy="1525668"/>
          </a:xfrm>
          <a:prstGeom prst="ellipse">
            <a:avLst/>
          </a:prstGeom>
          <a:ln>
            <a:noFill/>
          </a:ln>
          <a:effectLst>
            <a:softEdge rad="112500"/>
          </a:effectLst>
        </p:spPr>
      </p:pic>
      <p:pic>
        <p:nvPicPr>
          <p:cNvPr id="2053" name="Picture 5" descr="C:\Users\W7\Desktop\IMG_1137.JPG"/>
          <p:cNvPicPr>
            <a:picLocks noChangeAspect="1" noChangeArrowheads="1"/>
          </p:cNvPicPr>
          <p:nvPr/>
        </p:nvPicPr>
        <p:blipFill>
          <a:blip r:embed="rId5" cstate="print"/>
          <a:srcRect/>
          <a:stretch>
            <a:fillRect/>
          </a:stretch>
        </p:blipFill>
        <p:spPr bwMode="auto">
          <a:xfrm>
            <a:off x="2483768" y="1988840"/>
            <a:ext cx="1080120" cy="1525670"/>
          </a:xfrm>
          <a:prstGeom prst="ellipse">
            <a:avLst/>
          </a:prstGeom>
          <a:ln>
            <a:noFill/>
          </a:ln>
          <a:effectLst>
            <a:softEdge rad="112500"/>
          </a:effectLst>
        </p:spPr>
      </p:pic>
      <p:sp>
        <p:nvSpPr>
          <p:cNvPr id="8" name="Objaśnienie w chmurce 7"/>
          <p:cNvSpPr/>
          <p:nvPr/>
        </p:nvSpPr>
        <p:spPr>
          <a:xfrm>
            <a:off x="1259632" y="1412776"/>
            <a:ext cx="1368152" cy="792088"/>
          </a:xfrm>
          <a:prstGeom prst="cloudCallout">
            <a:avLst>
              <a:gd name="adj1" fmla="val -53318"/>
              <a:gd name="adj2" fmla="val 590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9" name="pole tekstowe 8"/>
          <p:cNvSpPr txBox="1"/>
          <p:nvPr/>
        </p:nvSpPr>
        <p:spPr>
          <a:xfrm>
            <a:off x="1403648" y="1556792"/>
            <a:ext cx="1152128" cy="523220"/>
          </a:xfrm>
          <a:prstGeom prst="rect">
            <a:avLst/>
          </a:prstGeom>
          <a:noFill/>
        </p:spPr>
        <p:txBody>
          <a:bodyPr wrap="square" rtlCol="0">
            <a:spAutoFit/>
          </a:bodyPr>
          <a:lstStyle/>
          <a:p>
            <a:pPr algn="ctr"/>
            <a:r>
              <a:rPr lang="pl-PL" sz="1400" dirty="0">
                <a:solidFill>
                  <a:prstClr val="white"/>
                </a:solidFill>
              </a:rPr>
              <a:t>Aleksandra Banasiak</a:t>
            </a:r>
          </a:p>
        </p:txBody>
      </p:sp>
      <p:pic>
        <p:nvPicPr>
          <p:cNvPr id="16" name="Picture 2" descr="C:\Users\W7\Desktop\IMG_1165.JPG"/>
          <p:cNvPicPr>
            <a:picLocks noChangeAspect="1" noChangeArrowheads="1"/>
          </p:cNvPicPr>
          <p:nvPr/>
        </p:nvPicPr>
        <p:blipFill>
          <a:blip r:embed="rId6" cstate="print"/>
          <a:srcRect/>
          <a:stretch>
            <a:fillRect/>
          </a:stretch>
        </p:blipFill>
        <p:spPr bwMode="auto">
          <a:xfrm>
            <a:off x="179512" y="5229200"/>
            <a:ext cx="1080120" cy="1525669"/>
          </a:xfrm>
          <a:prstGeom prst="ellipse">
            <a:avLst/>
          </a:prstGeom>
          <a:ln>
            <a:noFill/>
          </a:ln>
          <a:effectLst>
            <a:softEdge rad="112500"/>
          </a:effectLst>
        </p:spPr>
      </p:pic>
      <p:sp>
        <p:nvSpPr>
          <p:cNvPr id="17" name="Objaśnienie w chmurce 16"/>
          <p:cNvSpPr/>
          <p:nvPr/>
        </p:nvSpPr>
        <p:spPr>
          <a:xfrm>
            <a:off x="3419872" y="3501008"/>
            <a:ext cx="1368152" cy="792088"/>
          </a:xfrm>
          <a:prstGeom prst="cloudCallout">
            <a:avLst>
              <a:gd name="adj1" fmla="val -76989"/>
              <a:gd name="adj2" fmla="val 133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18" name="Objaśnienie w chmurce 17"/>
          <p:cNvSpPr/>
          <p:nvPr/>
        </p:nvSpPr>
        <p:spPr>
          <a:xfrm>
            <a:off x="7596336" y="3429000"/>
            <a:ext cx="1368152" cy="792088"/>
          </a:xfrm>
          <a:prstGeom prst="cloudCallout">
            <a:avLst>
              <a:gd name="adj1" fmla="val -78381"/>
              <a:gd name="adj2" fmla="val 97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19" name="Objaśnienie w chmurce 18"/>
          <p:cNvSpPr/>
          <p:nvPr/>
        </p:nvSpPr>
        <p:spPr>
          <a:xfrm>
            <a:off x="7236296" y="5013176"/>
            <a:ext cx="1368152" cy="792088"/>
          </a:xfrm>
          <a:prstGeom prst="cloudCallout">
            <a:avLst>
              <a:gd name="adj1" fmla="val -53318"/>
              <a:gd name="adj2" fmla="val 590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20" name="Objaśnienie w chmurce 19"/>
          <p:cNvSpPr/>
          <p:nvPr/>
        </p:nvSpPr>
        <p:spPr>
          <a:xfrm>
            <a:off x="4283968" y="4941168"/>
            <a:ext cx="1368152" cy="792088"/>
          </a:xfrm>
          <a:prstGeom prst="cloudCallout">
            <a:avLst>
              <a:gd name="adj1" fmla="val -53318"/>
              <a:gd name="adj2" fmla="val 590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21" name="Objaśnienie w chmurce 20"/>
          <p:cNvSpPr/>
          <p:nvPr/>
        </p:nvSpPr>
        <p:spPr>
          <a:xfrm>
            <a:off x="1259632" y="4869160"/>
            <a:ext cx="1368152" cy="792088"/>
          </a:xfrm>
          <a:prstGeom prst="cloudCallout">
            <a:avLst>
              <a:gd name="adj1" fmla="val -53318"/>
              <a:gd name="adj2" fmla="val 590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22" name="Objaśnienie w chmurce 21"/>
          <p:cNvSpPr/>
          <p:nvPr/>
        </p:nvSpPr>
        <p:spPr>
          <a:xfrm>
            <a:off x="3563888" y="1340768"/>
            <a:ext cx="1368152" cy="792088"/>
          </a:xfrm>
          <a:prstGeom prst="cloudCallout">
            <a:avLst>
              <a:gd name="adj1" fmla="val -53318"/>
              <a:gd name="adj2" fmla="val 590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23" name="Objaśnienie w chmurce 22"/>
          <p:cNvSpPr/>
          <p:nvPr/>
        </p:nvSpPr>
        <p:spPr>
          <a:xfrm>
            <a:off x="5652120" y="1340768"/>
            <a:ext cx="1368152" cy="792088"/>
          </a:xfrm>
          <a:prstGeom prst="cloudCallout">
            <a:avLst>
              <a:gd name="adj1" fmla="val -53318"/>
              <a:gd name="adj2" fmla="val 590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24" name="Objaśnienie w chmurce 23"/>
          <p:cNvSpPr/>
          <p:nvPr/>
        </p:nvSpPr>
        <p:spPr>
          <a:xfrm>
            <a:off x="7596336" y="1340768"/>
            <a:ext cx="1368152" cy="792088"/>
          </a:xfrm>
          <a:prstGeom prst="cloudCallout">
            <a:avLst>
              <a:gd name="adj1" fmla="val -53318"/>
              <a:gd name="adj2" fmla="val 590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25" name="pole tekstowe 24"/>
          <p:cNvSpPr txBox="1"/>
          <p:nvPr/>
        </p:nvSpPr>
        <p:spPr>
          <a:xfrm>
            <a:off x="3707904" y="1556792"/>
            <a:ext cx="1152128" cy="307777"/>
          </a:xfrm>
          <a:prstGeom prst="rect">
            <a:avLst/>
          </a:prstGeom>
          <a:noFill/>
        </p:spPr>
        <p:txBody>
          <a:bodyPr wrap="square" rtlCol="0">
            <a:spAutoFit/>
          </a:bodyPr>
          <a:lstStyle/>
          <a:p>
            <a:pPr algn="ctr"/>
            <a:r>
              <a:rPr lang="pl-PL" sz="1400" dirty="0">
                <a:solidFill>
                  <a:prstClr val="white"/>
                </a:solidFill>
              </a:rPr>
              <a:t>Paula Suska</a:t>
            </a:r>
          </a:p>
        </p:txBody>
      </p:sp>
      <p:sp>
        <p:nvSpPr>
          <p:cNvPr id="26" name="pole tekstowe 25"/>
          <p:cNvSpPr txBox="1"/>
          <p:nvPr/>
        </p:nvSpPr>
        <p:spPr>
          <a:xfrm>
            <a:off x="5796136" y="1484784"/>
            <a:ext cx="1152128" cy="523220"/>
          </a:xfrm>
          <a:prstGeom prst="rect">
            <a:avLst/>
          </a:prstGeom>
          <a:noFill/>
        </p:spPr>
        <p:txBody>
          <a:bodyPr wrap="square" rtlCol="0">
            <a:spAutoFit/>
          </a:bodyPr>
          <a:lstStyle/>
          <a:p>
            <a:pPr algn="ctr"/>
            <a:r>
              <a:rPr lang="pl-PL" sz="1400" dirty="0">
                <a:solidFill>
                  <a:prstClr val="white"/>
                </a:solidFill>
              </a:rPr>
              <a:t>Olga Sobańska</a:t>
            </a:r>
          </a:p>
        </p:txBody>
      </p:sp>
      <p:sp>
        <p:nvSpPr>
          <p:cNvPr id="27" name="pole tekstowe 26"/>
          <p:cNvSpPr txBox="1"/>
          <p:nvPr/>
        </p:nvSpPr>
        <p:spPr>
          <a:xfrm>
            <a:off x="7740352" y="1484784"/>
            <a:ext cx="1152128" cy="523220"/>
          </a:xfrm>
          <a:prstGeom prst="rect">
            <a:avLst/>
          </a:prstGeom>
          <a:noFill/>
        </p:spPr>
        <p:txBody>
          <a:bodyPr wrap="square" rtlCol="0">
            <a:spAutoFit/>
          </a:bodyPr>
          <a:lstStyle/>
          <a:p>
            <a:pPr algn="ctr"/>
            <a:r>
              <a:rPr lang="pl-PL" sz="1400" dirty="0">
                <a:solidFill>
                  <a:prstClr val="white"/>
                </a:solidFill>
              </a:rPr>
              <a:t>Adam Szymczyk</a:t>
            </a:r>
          </a:p>
        </p:txBody>
      </p:sp>
      <p:sp>
        <p:nvSpPr>
          <p:cNvPr id="28" name="pole tekstowe 27"/>
          <p:cNvSpPr txBox="1"/>
          <p:nvPr/>
        </p:nvSpPr>
        <p:spPr>
          <a:xfrm>
            <a:off x="3563888" y="3645024"/>
            <a:ext cx="1152128" cy="523220"/>
          </a:xfrm>
          <a:prstGeom prst="rect">
            <a:avLst/>
          </a:prstGeom>
          <a:noFill/>
        </p:spPr>
        <p:txBody>
          <a:bodyPr wrap="square" rtlCol="0">
            <a:spAutoFit/>
          </a:bodyPr>
          <a:lstStyle/>
          <a:p>
            <a:pPr algn="ctr"/>
            <a:r>
              <a:rPr lang="pl-PL" sz="1400" dirty="0">
                <a:solidFill>
                  <a:prstClr val="white"/>
                </a:solidFill>
              </a:rPr>
              <a:t>Małgorzata Warczyńska</a:t>
            </a:r>
          </a:p>
        </p:txBody>
      </p:sp>
      <p:sp>
        <p:nvSpPr>
          <p:cNvPr id="29" name="pole tekstowe 28"/>
          <p:cNvSpPr txBox="1"/>
          <p:nvPr/>
        </p:nvSpPr>
        <p:spPr>
          <a:xfrm>
            <a:off x="7740352" y="3573016"/>
            <a:ext cx="1152128" cy="523220"/>
          </a:xfrm>
          <a:prstGeom prst="rect">
            <a:avLst/>
          </a:prstGeom>
          <a:noFill/>
        </p:spPr>
        <p:txBody>
          <a:bodyPr wrap="square" rtlCol="0">
            <a:spAutoFit/>
          </a:bodyPr>
          <a:lstStyle/>
          <a:p>
            <a:pPr algn="ctr"/>
            <a:r>
              <a:rPr lang="pl-PL" sz="1400" dirty="0">
                <a:solidFill>
                  <a:prstClr val="white"/>
                </a:solidFill>
              </a:rPr>
              <a:t>Aleksandra Maciaszek</a:t>
            </a:r>
          </a:p>
        </p:txBody>
      </p:sp>
      <p:sp>
        <p:nvSpPr>
          <p:cNvPr id="30" name="pole tekstowe 29"/>
          <p:cNvSpPr txBox="1"/>
          <p:nvPr/>
        </p:nvSpPr>
        <p:spPr>
          <a:xfrm>
            <a:off x="1403648" y="5013176"/>
            <a:ext cx="1152128" cy="523220"/>
          </a:xfrm>
          <a:prstGeom prst="rect">
            <a:avLst/>
          </a:prstGeom>
          <a:noFill/>
        </p:spPr>
        <p:txBody>
          <a:bodyPr wrap="square" rtlCol="0">
            <a:spAutoFit/>
          </a:bodyPr>
          <a:lstStyle/>
          <a:p>
            <a:pPr algn="ctr"/>
            <a:r>
              <a:rPr lang="pl-PL" sz="1400" dirty="0">
                <a:solidFill>
                  <a:prstClr val="white"/>
                </a:solidFill>
              </a:rPr>
              <a:t>Natalia Witkowska</a:t>
            </a:r>
          </a:p>
        </p:txBody>
      </p:sp>
      <p:sp>
        <p:nvSpPr>
          <p:cNvPr id="31" name="pole tekstowe 30"/>
          <p:cNvSpPr txBox="1"/>
          <p:nvPr/>
        </p:nvSpPr>
        <p:spPr>
          <a:xfrm>
            <a:off x="4427984" y="5085184"/>
            <a:ext cx="1152128" cy="523220"/>
          </a:xfrm>
          <a:prstGeom prst="rect">
            <a:avLst/>
          </a:prstGeom>
          <a:noFill/>
        </p:spPr>
        <p:txBody>
          <a:bodyPr wrap="square" rtlCol="0">
            <a:spAutoFit/>
          </a:bodyPr>
          <a:lstStyle/>
          <a:p>
            <a:pPr algn="ctr"/>
            <a:r>
              <a:rPr lang="pl-PL" sz="1400" dirty="0">
                <a:solidFill>
                  <a:prstClr val="white"/>
                </a:solidFill>
              </a:rPr>
              <a:t>Zuzanna </a:t>
            </a:r>
            <a:r>
              <a:rPr lang="pl-PL" sz="1400" dirty="0" err="1">
                <a:solidFill>
                  <a:prstClr val="white"/>
                </a:solidFill>
              </a:rPr>
              <a:t>Jaroma</a:t>
            </a:r>
            <a:endParaRPr lang="pl-PL" sz="1400" dirty="0">
              <a:solidFill>
                <a:prstClr val="white"/>
              </a:solidFill>
            </a:endParaRPr>
          </a:p>
        </p:txBody>
      </p:sp>
      <p:sp>
        <p:nvSpPr>
          <p:cNvPr id="32" name="pole tekstowe 31"/>
          <p:cNvSpPr txBox="1"/>
          <p:nvPr/>
        </p:nvSpPr>
        <p:spPr>
          <a:xfrm>
            <a:off x="7380312" y="5229200"/>
            <a:ext cx="1152128" cy="307777"/>
          </a:xfrm>
          <a:prstGeom prst="rect">
            <a:avLst/>
          </a:prstGeom>
          <a:noFill/>
        </p:spPr>
        <p:txBody>
          <a:bodyPr wrap="square" rtlCol="0">
            <a:spAutoFit/>
          </a:bodyPr>
          <a:lstStyle/>
          <a:p>
            <a:pPr algn="ctr"/>
            <a:r>
              <a:rPr lang="pl-PL" sz="1400" dirty="0">
                <a:solidFill>
                  <a:prstClr val="white"/>
                </a:solidFill>
              </a:rPr>
              <a:t>Jan Śmigiel</a:t>
            </a:r>
          </a:p>
        </p:txBody>
      </p:sp>
      <p:pic>
        <p:nvPicPr>
          <p:cNvPr id="33" name="Picture 5" descr="C:\Users\W7\Desktop\IMG_1172.JPG"/>
          <p:cNvPicPr>
            <a:picLocks noChangeAspect="1" noChangeArrowheads="1"/>
          </p:cNvPicPr>
          <p:nvPr/>
        </p:nvPicPr>
        <p:blipFill>
          <a:blip r:embed="rId7" cstate="print"/>
          <a:srcRect/>
          <a:stretch>
            <a:fillRect/>
          </a:stretch>
        </p:blipFill>
        <p:spPr bwMode="auto">
          <a:xfrm>
            <a:off x="3275856" y="5157192"/>
            <a:ext cx="1080120" cy="1525671"/>
          </a:xfrm>
          <a:prstGeom prst="ellipse">
            <a:avLst/>
          </a:prstGeom>
          <a:ln>
            <a:noFill/>
          </a:ln>
          <a:effectLst>
            <a:softEdge rad="112500"/>
          </a:effectLst>
        </p:spPr>
      </p:pic>
      <p:pic>
        <p:nvPicPr>
          <p:cNvPr id="34" name="Picture 4" descr="C:\Users\W7\Desktop\IMG_1167.JPG"/>
          <p:cNvPicPr>
            <a:picLocks noChangeAspect="1" noChangeArrowheads="1"/>
          </p:cNvPicPr>
          <p:nvPr/>
        </p:nvPicPr>
        <p:blipFill>
          <a:blip r:embed="rId8" cstate="print"/>
          <a:srcRect/>
          <a:stretch>
            <a:fillRect/>
          </a:stretch>
        </p:blipFill>
        <p:spPr bwMode="auto">
          <a:xfrm>
            <a:off x="6084168" y="5157192"/>
            <a:ext cx="1080120" cy="1525669"/>
          </a:xfrm>
          <a:prstGeom prst="ellipse">
            <a:avLst/>
          </a:prstGeom>
          <a:ln>
            <a:noFill/>
          </a:ln>
          <a:effectLst>
            <a:softEdge rad="112500"/>
          </a:effectLst>
        </p:spPr>
      </p:pic>
      <p:pic>
        <p:nvPicPr>
          <p:cNvPr id="35" name="Picture 3" descr="C:\Users\W7\Desktop\IMG_1156.JPG"/>
          <p:cNvPicPr>
            <a:picLocks noChangeAspect="1" noChangeArrowheads="1"/>
          </p:cNvPicPr>
          <p:nvPr/>
        </p:nvPicPr>
        <p:blipFill>
          <a:blip r:embed="rId9" cstate="print"/>
          <a:srcRect/>
          <a:stretch>
            <a:fillRect/>
          </a:stretch>
        </p:blipFill>
        <p:spPr bwMode="auto">
          <a:xfrm>
            <a:off x="1835696" y="3356992"/>
            <a:ext cx="1080120" cy="1525670"/>
          </a:xfrm>
          <a:prstGeom prst="ellipse">
            <a:avLst/>
          </a:prstGeom>
          <a:ln>
            <a:noFill/>
          </a:ln>
          <a:effectLst>
            <a:softEdge rad="112500"/>
          </a:effectLst>
        </p:spPr>
      </p:pic>
      <p:pic>
        <p:nvPicPr>
          <p:cNvPr id="36" name="Picture 2" descr="C:\Users\W7\Desktop\IMG_1149.JPG"/>
          <p:cNvPicPr>
            <a:picLocks noChangeAspect="1" noChangeArrowheads="1"/>
          </p:cNvPicPr>
          <p:nvPr/>
        </p:nvPicPr>
        <p:blipFill>
          <a:blip r:embed="rId10" cstate="print"/>
          <a:srcRect/>
          <a:stretch>
            <a:fillRect/>
          </a:stretch>
        </p:blipFill>
        <p:spPr bwMode="auto">
          <a:xfrm>
            <a:off x="6012160" y="3284984"/>
            <a:ext cx="1080120" cy="1525669"/>
          </a:xfrm>
          <a:prstGeom prst="ellipse">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Reprezentacja w konkursie</a:t>
            </a:r>
            <a:endParaRPr lang="pl-PL" dirty="0"/>
          </a:p>
        </p:txBody>
      </p:sp>
      <p:sp>
        <p:nvSpPr>
          <p:cNvPr id="3" name="Symbol zastępczy zawartości 2"/>
          <p:cNvSpPr>
            <a:spLocks noGrp="1"/>
          </p:cNvSpPr>
          <p:nvPr>
            <p:ph sz="quarter" idx="1"/>
          </p:nvPr>
        </p:nvSpPr>
        <p:spPr>
          <a:xfrm>
            <a:off x="251520" y="1340768"/>
            <a:ext cx="8435280" cy="5184576"/>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buNone/>
            </a:pPr>
            <a:endParaRPr lang="pl-PL" dirty="0" smtClean="0">
              <a:solidFill>
                <a:schemeClr val="tx2"/>
              </a:solidFill>
            </a:endParaRPr>
          </a:p>
          <a:p>
            <a:pPr>
              <a:buNone/>
            </a:pPr>
            <a:r>
              <a:rPr lang="pl-PL" dirty="0" smtClean="0">
                <a:solidFill>
                  <a:schemeClr val="tx2"/>
                </a:solidFill>
              </a:rPr>
              <a:t>Paula Suska - Dyrektor Naczelny                                               </a:t>
            </a:r>
          </a:p>
          <a:p>
            <a:pPr>
              <a:buNone/>
            </a:pPr>
            <a:endParaRPr lang="pl-PL" dirty="0" smtClean="0">
              <a:solidFill>
                <a:schemeClr val="tx2"/>
              </a:solidFill>
            </a:endParaRPr>
          </a:p>
          <a:p>
            <a:pPr>
              <a:buNone/>
            </a:pPr>
            <a:endParaRPr lang="pl-PL" dirty="0" smtClean="0">
              <a:solidFill>
                <a:schemeClr val="tx2"/>
              </a:solidFill>
            </a:endParaRPr>
          </a:p>
          <a:p>
            <a:pPr>
              <a:buNone/>
            </a:pPr>
            <a:r>
              <a:rPr lang="pl-PL" dirty="0" smtClean="0">
                <a:solidFill>
                  <a:schemeClr val="tx2"/>
                </a:solidFill>
              </a:rPr>
              <a:t>Olga Sobańska  - Dyrektor ds. finansów         </a:t>
            </a:r>
          </a:p>
          <a:p>
            <a:pPr>
              <a:buNone/>
            </a:pPr>
            <a:endParaRPr lang="pl-PL" dirty="0" smtClean="0">
              <a:solidFill>
                <a:schemeClr val="tx2"/>
              </a:solidFill>
            </a:endParaRPr>
          </a:p>
          <a:p>
            <a:pPr>
              <a:buNone/>
            </a:pPr>
            <a:endParaRPr lang="pl-PL" dirty="0" smtClean="0">
              <a:solidFill>
                <a:schemeClr val="tx2"/>
              </a:solidFill>
            </a:endParaRPr>
          </a:p>
          <a:p>
            <a:pPr>
              <a:buNone/>
            </a:pPr>
            <a:r>
              <a:rPr lang="pl-PL" dirty="0" smtClean="0">
                <a:solidFill>
                  <a:schemeClr val="tx2"/>
                </a:solidFill>
              </a:rPr>
              <a:t>Aleksandra Banasiak            </a:t>
            </a:r>
          </a:p>
          <a:p>
            <a:pPr>
              <a:buNone/>
            </a:pPr>
            <a:endParaRPr lang="pl-PL" dirty="0" smtClean="0">
              <a:solidFill>
                <a:schemeClr val="tx2"/>
              </a:solidFill>
            </a:endParaRPr>
          </a:p>
          <a:p>
            <a:pPr>
              <a:buNone/>
            </a:pPr>
            <a:endParaRPr lang="pl-PL" dirty="0" smtClean="0">
              <a:solidFill>
                <a:schemeClr val="tx2"/>
              </a:solidFill>
            </a:endParaRPr>
          </a:p>
          <a:p>
            <a:pPr>
              <a:buNone/>
            </a:pPr>
            <a:r>
              <a:rPr lang="pl-PL" dirty="0" smtClean="0">
                <a:solidFill>
                  <a:schemeClr val="tx2"/>
                </a:solidFill>
              </a:rPr>
              <a:t>Adam Szymczyk</a:t>
            </a:r>
          </a:p>
        </p:txBody>
      </p:sp>
      <p:pic>
        <p:nvPicPr>
          <p:cNvPr id="5" name="Picture 5" descr="C:\Users\W7\Desktop\IMG_1137.JPG"/>
          <p:cNvPicPr>
            <a:picLocks noChangeAspect="1" noChangeArrowheads="1"/>
          </p:cNvPicPr>
          <p:nvPr/>
        </p:nvPicPr>
        <p:blipFill>
          <a:blip r:embed="rId2" cstate="print"/>
          <a:srcRect/>
          <a:stretch>
            <a:fillRect/>
          </a:stretch>
        </p:blipFill>
        <p:spPr bwMode="auto">
          <a:xfrm>
            <a:off x="5508104" y="1196752"/>
            <a:ext cx="1296144" cy="1368152"/>
          </a:xfrm>
          <a:prstGeom prst="ellipse">
            <a:avLst/>
          </a:prstGeom>
          <a:ln>
            <a:noFill/>
          </a:ln>
          <a:effectLst>
            <a:softEdge rad="112500"/>
          </a:effectLst>
        </p:spPr>
      </p:pic>
      <p:pic>
        <p:nvPicPr>
          <p:cNvPr id="6" name="Picture 3" descr="C:\Users\W7\Desktop\IMG_1133.JPG"/>
          <p:cNvPicPr>
            <a:picLocks noChangeAspect="1" noChangeArrowheads="1"/>
          </p:cNvPicPr>
          <p:nvPr/>
        </p:nvPicPr>
        <p:blipFill>
          <a:blip r:embed="rId3" cstate="print"/>
          <a:srcRect/>
          <a:stretch>
            <a:fillRect/>
          </a:stretch>
        </p:blipFill>
        <p:spPr bwMode="auto">
          <a:xfrm>
            <a:off x="5652120" y="2348880"/>
            <a:ext cx="1080120" cy="1525670"/>
          </a:xfrm>
          <a:prstGeom prst="ellipse">
            <a:avLst/>
          </a:prstGeom>
          <a:ln>
            <a:noFill/>
          </a:ln>
          <a:effectLst>
            <a:softEdge rad="112500"/>
          </a:effectLst>
        </p:spPr>
      </p:pic>
      <p:pic>
        <p:nvPicPr>
          <p:cNvPr id="7" name="Picture 4" descr="C:\Users\W7\Desktop\IMG_1134.JPG"/>
          <p:cNvPicPr>
            <a:picLocks noChangeAspect="1" noChangeArrowheads="1"/>
          </p:cNvPicPr>
          <p:nvPr/>
        </p:nvPicPr>
        <p:blipFill>
          <a:blip r:embed="rId4" cstate="print"/>
          <a:srcRect/>
          <a:stretch>
            <a:fillRect/>
          </a:stretch>
        </p:blipFill>
        <p:spPr bwMode="auto">
          <a:xfrm>
            <a:off x="5652120" y="5085184"/>
            <a:ext cx="1080120" cy="1525668"/>
          </a:xfrm>
          <a:prstGeom prst="ellipse">
            <a:avLst/>
          </a:prstGeom>
          <a:ln>
            <a:noFill/>
          </a:ln>
          <a:effectLst>
            <a:softEdge rad="112500"/>
          </a:effectLst>
        </p:spPr>
      </p:pic>
      <p:pic>
        <p:nvPicPr>
          <p:cNvPr id="8" name="Picture 2" descr="C:\Users\W7\Desktop\IMG_1135.JPG"/>
          <p:cNvPicPr>
            <a:picLocks noChangeAspect="1" noChangeArrowheads="1"/>
          </p:cNvPicPr>
          <p:nvPr/>
        </p:nvPicPr>
        <p:blipFill>
          <a:blip r:embed="rId5" cstate="print"/>
          <a:srcRect/>
          <a:stretch>
            <a:fillRect/>
          </a:stretch>
        </p:blipFill>
        <p:spPr bwMode="auto">
          <a:xfrm>
            <a:off x="5652120" y="3717032"/>
            <a:ext cx="1070562" cy="1512169"/>
          </a:xfrm>
          <a:prstGeom prst="ellipse">
            <a:avLst/>
          </a:prstGeom>
          <a:ln>
            <a:noFill/>
          </a:ln>
          <a:effectLst>
            <a:softEdge rad="112500"/>
          </a:effectLst>
        </p:spPr>
      </p:pic>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772400" cy="922114"/>
          </a:xfrm>
        </p:spPr>
        <p:txBody>
          <a:bodyPr/>
          <a:lstStyle/>
          <a:p>
            <a:r>
              <a:rPr lang="pl-PL" dirty="0" smtClean="0"/>
              <a:t>     Nasi mentorzy</a:t>
            </a:r>
            <a:endParaRPr lang="pl-PL" dirty="0"/>
          </a:p>
        </p:txBody>
      </p:sp>
      <p:sp>
        <p:nvSpPr>
          <p:cNvPr id="3" name="Symbol zastępczy zawartości 2"/>
          <p:cNvSpPr>
            <a:spLocks noGrp="1"/>
          </p:cNvSpPr>
          <p:nvPr>
            <p:ph sz="quarter" idx="1"/>
          </p:nvPr>
        </p:nvSpPr>
        <p:spPr>
          <a:xfrm>
            <a:off x="914400" y="1268760"/>
            <a:ext cx="7772400" cy="4824536"/>
          </a:xfrm>
        </p:spPr>
        <p:txBody>
          <a:bodyPr>
            <a:normAutofit fontScale="25000" lnSpcReduction="20000"/>
          </a:bodyPr>
          <a:lstStyle/>
          <a:p>
            <a:pPr algn="just">
              <a:buNone/>
            </a:pPr>
            <a:r>
              <a:rPr lang="pl-PL" dirty="0" smtClean="0"/>
              <a:t>	</a:t>
            </a:r>
            <a:r>
              <a:rPr lang="pl-PL" sz="7200" dirty="0" smtClean="0"/>
              <a:t>Funkcjonowanie naszego </a:t>
            </a:r>
            <a:r>
              <a:rPr lang="pl-PL" sz="7200" dirty="0" err="1" smtClean="0"/>
              <a:t>miniprzedsiębiorstwa</a:t>
            </a:r>
            <a:r>
              <a:rPr lang="pl-PL" sz="7200" dirty="0" smtClean="0"/>
              <a:t> </a:t>
            </a:r>
            <a:r>
              <a:rPr lang="pl-PL" sz="7200" dirty="0" smtClean="0"/>
              <a:t>nie mogłoby się obejść bez wsparcia osób, które mają ogromne doświadczenie </a:t>
            </a:r>
            <a:r>
              <a:rPr lang="pl-PL" sz="7200" dirty="0" smtClean="0"/>
              <a:t>w biznesie</a:t>
            </a:r>
            <a:r>
              <a:rPr lang="pl-PL" sz="7200" dirty="0" smtClean="0"/>
              <a:t>. Nasza Pani Profesor Mariola Rychlik o każdej porze dnia i nocy służyła nam pomocą, jeśli tylko tego potrzebowaliśmy. Tak mówiła o naszej </a:t>
            </a:r>
            <a:r>
              <a:rPr lang="pl-PL" sz="7200" dirty="0" smtClean="0"/>
              <a:t>firmie:</a:t>
            </a:r>
            <a:endParaRPr lang="pl-PL" sz="7200" dirty="0" smtClean="0"/>
          </a:p>
          <a:p>
            <a:pPr algn="just">
              <a:buNone/>
            </a:pPr>
            <a:r>
              <a:rPr lang="pl-PL" sz="7200" dirty="0" smtClean="0"/>
              <a:t>	„Członkowie </a:t>
            </a:r>
            <a:r>
              <a:rPr lang="pl-PL" sz="7200" dirty="0" err="1" smtClean="0"/>
              <a:t>miniprzedsiębiorstwa</a:t>
            </a:r>
            <a:r>
              <a:rPr lang="pl-PL" sz="7200" dirty="0" smtClean="0"/>
              <a:t> </a:t>
            </a:r>
            <a:r>
              <a:rPr lang="pl-PL" sz="7200" dirty="0" smtClean="0"/>
              <a:t>Te-Uszy, to grupa uczniów, która kolejny raz pokazała jak praca w mini może rozwijać młodego człowieka. Mimo początkowego naturalnego braku doświadczenia okazali się bardzo pojętnymi uczniami. Bazując na sugestiach i wskazówkach przekazywanych przeze mnie z „brzydkiego kaczątka” przekształcili działalność w profesjonalną firmę. Dziś komunikacja, praca w grupie, zarządzanie ludźmi i czasem działa bez zarzutu. Z biegiem czasu prowadzenia działalności zauważyłam, że w perspektywie całego roku pracy moi uczniowie profesjonalnie podchodzą do sprawy prowadzenia firmy. Wiem, że zgromadzone przez nich wartościowe doświadczenia zaprocentują w przyszłości, gdy będą podejmować pracę, bądź też gdy założą własną firmę.”</a:t>
            </a:r>
          </a:p>
          <a:p>
            <a:pPr algn="just">
              <a:buNone/>
            </a:pPr>
            <a:r>
              <a:rPr lang="pl-PL" sz="7200" dirty="0" smtClean="0"/>
              <a:t>	Nieocenioną rolę odegrała, również Pani Wioletta Sobańska z firmy Posiadało, która była naszym konsultantem. Dzięki swojemu cennemu doświadczeniu, którym się z nami podzieliła mogliśmy zacząć myśleć jak prawdziwi ludzie biznesu, wiedząc jakie kroki w kierowaniu firmą podejmiemy na cały okres trwania działalności.</a:t>
            </a:r>
          </a:p>
          <a:p>
            <a:endParaRPr lang="pl-PL" dirty="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vert="horz">
            <a:normAutofit/>
          </a:bodyPr>
          <a:lstStyle/>
          <a:p>
            <a:pPr marL="274320" indent="-274320" algn="ctr">
              <a:spcBef>
                <a:spcPts val="580"/>
              </a:spcBef>
              <a:buClr>
                <a:schemeClr val="accent1"/>
              </a:buClr>
              <a:buSzPct val="85000"/>
            </a:pPr>
            <a:r>
              <a:rPr lang="pl-PL" sz="3600" dirty="0" smtClean="0">
                <a:latin typeface="+mn-lt"/>
                <a:ea typeface="+mn-ea"/>
                <a:cs typeface="+mn-cs"/>
              </a:rPr>
              <a:t>Pani Profesor Mariola Rychlik</a:t>
            </a:r>
            <a:endParaRPr lang="pl-PL" sz="3600" dirty="0">
              <a:latin typeface="+mn-lt"/>
              <a:ea typeface="+mn-ea"/>
              <a:cs typeface="+mn-cs"/>
            </a:endParaRPr>
          </a:p>
        </p:txBody>
      </p:sp>
      <p:pic>
        <p:nvPicPr>
          <p:cNvPr id="4" name="Symbol zastępczy zawartości 3" descr="14608755_926167557515876_282694405346479911_o.jpg"/>
          <p:cNvPicPr>
            <a:picLocks noGrp="1" noChangeAspect="1"/>
          </p:cNvPicPr>
          <p:nvPr>
            <p:ph sz="quarter" idx="1"/>
          </p:nvPr>
        </p:nvPicPr>
        <p:blipFill>
          <a:blip r:embed="rId2" cstate="print"/>
          <a:stretch>
            <a:fillRect/>
          </a:stretch>
        </p:blipFill>
        <p:spPr>
          <a:xfrm>
            <a:off x="2699792" y="1556793"/>
            <a:ext cx="3960440" cy="5135158"/>
          </a:xfrm>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Nasz sztandarowy produkt</a:t>
            </a:r>
            <a:br>
              <a:rPr lang="pl-PL" dirty="0" smtClean="0"/>
            </a:br>
            <a:r>
              <a:rPr lang="pl-PL" dirty="0" smtClean="0"/>
              <a:t>	      </a:t>
            </a:r>
            <a:r>
              <a:rPr lang="pl-PL" dirty="0" err="1" smtClean="0"/>
              <a:t>Dziabąg</a:t>
            </a:r>
            <a:r>
              <a:rPr lang="pl-PL" dirty="0" smtClean="0"/>
              <a:t> </a:t>
            </a:r>
            <a:endParaRPr lang="pl-PL" dirty="0"/>
          </a:p>
        </p:txBody>
      </p:sp>
      <p:pic>
        <p:nvPicPr>
          <p:cNvPr id="4" name="Symbol zastępczy zawartości 3" descr="15492339_420736764983584_7862247570268154367_n.jpg"/>
          <p:cNvPicPr>
            <a:picLocks noGrp="1" noChangeAspect="1"/>
          </p:cNvPicPr>
          <p:nvPr>
            <p:ph sz="quarter" idx="1"/>
          </p:nvPr>
        </p:nvPicPr>
        <p:blipFill>
          <a:blip r:embed="rId2" cstate="print"/>
          <a:stretch>
            <a:fillRect/>
          </a:stretch>
        </p:blipFill>
        <p:spPr>
          <a:xfrm>
            <a:off x="2699792" y="1412776"/>
            <a:ext cx="4050584" cy="5256584"/>
          </a:xfrm>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Funkcjonowanie </a:t>
            </a:r>
            <a:r>
              <a:rPr lang="pl-PL" dirty="0" err="1" smtClean="0"/>
              <a:t>miniprzedsiębiorstwa</a:t>
            </a:r>
            <a:endParaRPr lang="pl-PL" dirty="0"/>
          </a:p>
        </p:txBody>
      </p:sp>
      <p:sp>
        <p:nvSpPr>
          <p:cNvPr id="3" name="Symbol zastępczy zawartości 2"/>
          <p:cNvSpPr>
            <a:spLocks noGrp="1"/>
          </p:cNvSpPr>
          <p:nvPr>
            <p:ph sz="quarter" idx="1"/>
          </p:nvPr>
        </p:nvSpPr>
        <p:spPr>
          <a:xfrm>
            <a:off x="251520" y="1412776"/>
            <a:ext cx="8507288" cy="4572000"/>
          </a:xfrm>
        </p:spPr>
        <p:txBody>
          <a:bodyPr/>
          <a:lstStyle/>
          <a:p>
            <a:pPr marL="273050" indent="-273050" algn="just">
              <a:buNone/>
            </a:pPr>
            <a:r>
              <a:rPr lang="pl-PL" sz="2400" dirty="0" smtClean="0"/>
              <a:t>     Gdy zdecydowaliśmy się na  produkcję wyrobów materiałowych, byliśmy pełni obaw, czy będzie popyt na nasze produkty. Działaliśmy głównie na rynku szkolnym. Nasze początkowe obawy zupełnie się nie sprawdziły. Byliśmy bardzo szczęśliwi nie tylko, wtedy gdy nasze produkty się sprzedawały, ale dla tego, że usłyszeliśmy wiele słów podziwu i pochwał, które zmotywowały nas do jeszcze bardziej wytężonej pracy</a:t>
            </a:r>
            <a:r>
              <a:rPr lang="pl-PL" dirty="0" smtClean="0"/>
              <a:t>.</a:t>
            </a:r>
          </a:p>
          <a:p>
            <a:pPr marL="273050" indent="-273050" algn="just">
              <a:buNone/>
            </a:pPr>
            <a:r>
              <a:rPr lang="pl-PL" dirty="0" smtClean="0"/>
              <a:t>	Wszyscy już wiemy, że doświadczenia przez nas zebrane na pewno zaprocentują w przyszłości. </a:t>
            </a:r>
          </a:p>
          <a:p>
            <a:pPr>
              <a:buNone/>
            </a:pPr>
            <a:endParaRPr lang="pl-PL" dirty="0"/>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spcBef>
                <a:spcPts val="0"/>
              </a:spcBef>
              <a:defRPr/>
            </a:pPr>
            <a:r>
              <a:rPr lang="pl-PL" dirty="0" smtClean="0"/>
              <a:t>Finanse</a:t>
            </a:r>
            <a:br>
              <a:rPr lang="pl-PL" dirty="0" smtClean="0"/>
            </a:br>
            <a:r>
              <a:rPr lang="pl-PL" sz="2000" dirty="0" smtClean="0"/>
              <a:t>(Sprawozdanie za okres od 1.11.2016 do 31.03.2017)</a:t>
            </a:r>
            <a:endParaRPr lang="pl-PL" dirty="0">
              <a:solidFill>
                <a:schemeClr val="tx1"/>
              </a:solidFill>
              <a:latin typeface="AR CENA" panose="02000000000000000000" pitchFamily="2" charset="0"/>
            </a:endParaRPr>
          </a:p>
        </p:txBody>
      </p:sp>
      <p:sp>
        <p:nvSpPr>
          <p:cNvPr id="4" name="Symbol zastępczy stopki 3"/>
          <p:cNvSpPr>
            <a:spLocks noGrp="1"/>
          </p:cNvSpPr>
          <p:nvPr>
            <p:ph type="ftr" sz="quarter" idx="11"/>
          </p:nvPr>
        </p:nvSpPr>
        <p:spPr/>
        <p:txBody>
          <a:bodyPr/>
          <a:lstStyle/>
          <a:p>
            <a:r>
              <a:rPr lang="pl-PL" dirty="0" smtClean="0"/>
              <a:t>Strona 6</a:t>
            </a:r>
            <a:endParaRPr lang="pl-PL" dirty="0"/>
          </a:p>
        </p:txBody>
      </p:sp>
      <p:graphicFrame>
        <p:nvGraphicFramePr>
          <p:cNvPr id="5" name="Symbol zastępczy zawartości 4"/>
          <p:cNvGraphicFramePr>
            <a:graphicFrameLocks noGrp="1"/>
          </p:cNvGraphicFramePr>
          <p:nvPr>
            <p:ph sz="quarter" idx="1"/>
            <p:extLst>
              <p:ext uri="{D42A27DB-BD31-4B8C-83A1-F6EECF244321}">
                <p14:modId xmlns="" xmlns:p14="http://schemas.microsoft.com/office/powerpoint/2010/main" val="406185519"/>
              </p:ext>
            </p:extLst>
          </p:nvPr>
        </p:nvGraphicFramePr>
        <p:xfrm>
          <a:off x="827523" y="1397040"/>
          <a:ext cx="7773265" cy="3794223"/>
        </p:xfrm>
        <a:graphic>
          <a:graphicData uri="http://schemas.openxmlformats.org/drawingml/2006/table">
            <a:tbl>
              <a:tblPr firstRow="1" bandRow="1">
                <a:tableStyleId>{5C22544A-7EE6-4342-B048-85BDC9FD1C3A}</a:tableStyleId>
              </a:tblPr>
              <a:tblGrid>
                <a:gridCol w="609566"/>
                <a:gridCol w="5224851"/>
                <a:gridCol w="1938848"/>
              </a:tblGrid>
              <a:tr h="237831">
                <a:tc>
                  <a:txBody>
                    <a:bodyPr/>
                    <a:lstStyle/>
                    <a:p>
                      <a:pPr algn="ctr"/>
                      <a:r>
                        <a:rPr lang="pl-PL" sz="900" dirty="0" smtClean="0">
                          <a:latin typeface="Times New Roman" panose="02020603050405020304" pitchFamily="18" charset="0"/>
                          <a:cs typeface="Times New Roman" panose="02020603050405020304" pitchFamily="18" charset="0"/>
                        </a:rPr>
                        <a:t>L.P.</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pPr algn="ctr"/>
                      <a:r>
                        <a:rPr lang="pl-PL" sz="900" dirty="0" smtClean="0">
                          <a:latin typeface="Times New Roman" panose="02020603050405020304" pitchFamily="18" charset="0"/>
                          <a:cs typeface="Times New Roman" panose="02020603050405020304" pitchFamily="18" charset="0"/>
                        </a:rPr>
                        <a:t>INFORMACJA</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pPr algn="ctr"/>
                      <a:r>
                        <a:rPr lang="pl-PL" sz="900" dirty="0" smtClean="0">
                          <a:latin typeface="Times New Roman" panose="02020603050405020304" pitchFamily="18" charset="0"/>
                          <a:cs typeface="Times New Roman" panose="02020603050405020304" pitchFamily="18" charset="0"/>
                        </a:rPr>
                        <a:t>WARTOŚĆ (zł)</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r>
              <a:tr h="237831">
                <a:tc rowSpan="2">
                  <a:txBody>
                    <a:bodyPr/>
                    <a:lstStyle/>
                    <a:p>
                      <a:pPr algn="ctr"/>
                      <a:r>
                        <a:rPr lang="pl-PL" sz="900" dirty="0" smtClean="0">
                          <a:latin typeface="Times New Roman" panose="02020603050405020304" pitchFamily="18" charset="0"/>
                          <a:cs typeface="Times New Roman" panose="02020603050405020304" pitchFamily="18" charset="0"/>
                        </a:rPr>
                        <a:t>1.</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r>
                        <a:rPr lang="pl-PL" sz="900" dirty="0" smtClean="0">
                          <a:latin typeface="Times New Roman" panose="02020603050405020304" pitchFamily="18" charset="0"/>
                          <a:cs typeface="Times New Roman" panose="02020603050405020304" pitchFamily="18" charset="0"/>
                        </a:rPr>
                        <a:t>Przychody wg </a:t>
                      </a:r>
                      <a:r>
                        <a:rPr lang="pl-PL" sz="900" dirty="0" err="1" smtClean="0">
                          <a:latin typeface="Times New Roman" panose="02020603050405020304" pitchFamily="18" charset="0"/>
                          <a:cs typeface="Times New Roman" panose="02020603050405020304" pitchFamily="18" charset="0"/>
                        </a:rPr>
                        <a:t>PKPiR</a:t>
                      </a:r>
                      <a:r>
                        <a:rPr lang="pl-PL" sz="900" dirty="0" smtClean="0">
                          <a:latin typeface="Times New Roman" panose="02020603050405020304" pitchFamily="18" charset="0"/>
                          <a:cs typeface="Times New Roman" panose="02020603050405020304" pitchFamily="18" charset="0"/>
                        </a:rPr>
                        <a:t> narastająco</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pPr algn="r"/>
                      <a:r>
                        <a:rPr lang="pl-PL" sz="900" dirty="0" smtClean="0">
                          <a:latin typeface="Times New Roman" panose="02020603050405020304" pitchFamily="18" charset="0"/>
                          <a:cs typeface="Times New Roman" panose="02020603050405020304" pitchFamily="18" charset="0"/>
                        </a:rPr>
                        <a:t>593.82</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r>
              <a:tr h="237831">
                <a:tc vMerge="1">
                  <a:txBody>
                    <a:bodyPr/>
                    <a:lstStyle/>
                    <a:p>
                      <a:endParaRPr lang="pl-PL" dirty="0"/>
                    </a:p>
                  </a:txBody>
                  <a:tcPr/>
                </a:tc>
                <a:tc>
                  <a:txBody>
                    <a:bodyPr/>
                    <a:lstStyle/>
                    <a:p>
                      <a:r>
                        <a:rPr lang="pl-PL" sz="900" dirty="0" smtClean="0">
                          <a:latin typeface="Times New Roman" panose="02020603050405020304" pitchFamily="18" charset="0"/>
                          <a:cs typeface="Times New Roman" panose="02020603050405020304" pitchFamily="18" charset="0"/>
                        </a:rPr>
                        <a:t>- w tym darowizny</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pPr algn="r"/>
                      <a:r>
                        <a:rPr lang="pl-PL" sz="900" dirty="0" smtClean="0">
                          <a:latin typeface="Times New Roman" panose="02020603050405020304" pitchFamily="18" charset="0"/>
                          <a:cs typeface="Times New Roman" panose="02020603050405020304" pitchFamily="18" charset="0"/>
                        </a:rPr>
                        <a:t>0.00</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r>
              <a:tr h="237831">
                <a:tc>
                  <a:txBody>
                    <a:bodyPr/>
                    <a:lstStyle/>
                    <a:p>
                      <a:pPr algn="ctr"/>
                      <a:r>
                        <a:rPr lang="pl-PL" sz="900" dirty="0" smtClean="0">
                          <a:latin typeface="Times New Roman" panose="02020603050405020304" pitchFamily="18" charset="0"/>
                          <a:cs typeface="Times New Roman" panose="02020603050405020304" pitchFamily="18" charset="0"/>
                        </a:rPr>
                        <a:t>2.</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r>
                        <a:rPr lang="pl-PL" sz="900" dirty="0" smtClean="0">
                          <a:latin typeface="Times New Roman" panose="02020603050405020304" pitchFamily="18" charset="0"/>
                          <a:cs typeface="Times New Roman" panose="02020603050405020304" pitchFamily="18" charset="0"/>
                        </a:rPr>
                        <a:t>Koszty wg </a:t>
                      </a:r>
                      <a:r>
                        <a:rPr lang="pl-PL" sz="900" dirty="0" err="1" smtClean="0">
                          <a:latin typeface="Times New Roman" panose="02020603050405020304" pitchFamily="18" charset="0"/>
                          <a:cs typeface="Times New Roman" panose="02020603050405020304" pitchFamily="18" charset="0"/>
                        </a:rPr>
                        <a:t>PKPiR</a:t>
                      </a:r>
                      <a:r>
                        <a:rPr lang="pl-PL" sz="900" dirty="0" smtClean="0">
                          <a:latin typeface="Times New Roman" panose="02020603050405020304" pitchFamily="18" charset="0"/>
                          <a:cs typeface="Times New Roman" panose="02020603050405020304" pitchFamily="18" charset="0"/>
                        </a:rPr>
                        <a:t> narastająco</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pPr algn="r"/>
                      <a:r>
                        <a:rPr lang="pl-PL" sz="900" dirty="0" smtClean="0">
                          <a:latin typeface="Times New Roman" panose="02020603050405020304" pitchFamily="18" charset="0"/>
                          <a:cs typeface="Times New Roman" panose="02020603050405020304" pitchFamily="18" charset="0"/>
                        </a:rPr>
                        <a:t>209.25</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r>
              <a:tr h="332312">
                <a:tc>
                  <a:txBody>
                    <a:bodyPr/>
                    <a:lstStyle/>
                    <a:p>
                      <a:pPr algn="ctr"/>
                      <a:r>
                        <a:rPr lang="pl-PL" sz="900" dirty="0" smtClean="0">
                          <a:latin typeface="Times New Roman" panose="02020603050405020304" pitchFamily="18" charset="0"/>
                          <a:cs typeface="Times New Roman" panose="02020603050405020304" pitchFamily="18" charset="0"/>
                        </a:rPr>
                        <a:t>3.</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r>
                        <a:rPr lang="pl-PL" sz="900" dirty="0" smtClean="0">
                          <a:latin typeface="Times New Roman" panose="02020603050405020304" pitchFamily="18" charset="0"/>
                          <a:cs typeface="Times New Roman" panose="02020603050405020304" pitchFamily="18" charset="0"/>
                        </a:rPr>
                        <a:t>Dochód (przychody –</a:t>
                      </a:r>
                      <a:r>
                        <a:rPr lang="pl-PL" sz="900" baseline="0" dirty="0" smtClean="0">
                          <a:latin typeface="Times New Roman" panose="02020603050405020304" pitchFamily="18" charset="0"/>
                          <a:cs typeface="Times New Roman" panose="02020603050405020304" pitchFamily="18" charset="0"/>
                        </a:rPr>
                        <a:t> koszty)</a:t>
                      </a:r>
                    </a:p>
                    <a:p>
                      <a:r>
                        <a:rPr lang="pl-PL" sz="900" baseline="0" dirty="0" smtClean="0">
                          <a:latin typeface="Times New Roman" panose="02020603050405020304" pitchFamily="18" charset="0"/>
                          <a:cs typeface="Times New Roman" panose="02020603050405020304" pitchFamily="18" charset="0"/>
                        </a:rPr>
                        <a:t>poz.1 – poz.2</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pPr algn="r"/>
                      <a:r>
                        <a:rPr lang="pl-PL" sz="900" dirty="0" smtClean="0">
                          <a:latin typeface="Times New Roman" panose="02020603050405020304" pitchFamily="18" charset="0"/>
                          <a:cs typeface="Times New Roman" panose="02020603050405020304" pitchFamily="18" charset="0"/>
                        </a:rPr>
                        <a:t>384.57</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r>
              <a:tr h="237831">
                <a:tc>
                  <a:txBody>
                    <a:bodyPr/>
                    <a:lstStyle/>
                    <a:p>
                      <a:pPr algn="ctr"/>
                      <a:r>
                        <a:rPr lang="pl-PL" sz="900" dirty="0" smtClean="0">
                          <a:latin typeface="Times New Roman" panose="02020603050405020304" pitchFamily="18" charset="0"/>
                          <a:cs typeface="Times New Roman" panose="02020603050405020304" pitchFamily="18" charset="0"/>
                        </a:rPr>
                        <a:t>4.</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r>
                        <a:rPr lang="pl-PL" sz="900" dirty="0" smtClean="0">
                          <a:latin typeface="Times New Roman" panose="02020603050405020304" pitchFamily="18" charset="0"/>
                          <a:cs typeface="Times New Roman" panose="02020603050405020304" pitchFamily="18" charset="0"/>
                        </a:rPr>
                        <a:t>Składki na ubezpieczenia społeczne narastająco</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pPr algn="r"/>
                      <a:r>
                        <a:rPr lang="pl-PL" sz="900" dirty="0" smtClean="0">
                          <a:latin typeface="Times New Roman" panose="02020603050405020304" pitchFamily="18" charset="0"/>
                          <a:cs typeface="Times New Roman" panose="02020603050405020304" pitchFamily="18" charset="0"/>
                        </a:rPr>
                        <a:t>35.29</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r>
              <a:tr h="332312">
                <a:tc>
                  <a:txBody>
                    <a:bodyPr/>
                    <a:lstStyle/>
                    <a:p>
                      <a:pPr algn="ctr"/>
                      <a:r>
                        <a:rPr lang="pl-PL" sz="900" dirty="0" smtClean="0">
                          <a:latin typeface="Times New Roman" panose="02020603050405020304" pitchFamily="18" charset="0"/>
                          <a:cs typeface="Times New Roman" panose="02020603050405020304" pitchFamily="18" charset="0"/>
                        </a:rPr>
                        <a:t>5.</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r>
                        <a:rPr lang="pl-PL" sz="900" dirty="0" smtClean="0">
                          <a:latin typeface="Times New Roman" panose="02020603050405020304" pitchFamily="18" charset="0"/>
                          <a:cs typeface="Times New Roman" panose="02020603050405020304" pitchFamily="18" charset="0"/>
                        </a:rPr>
                        <a:t>Dochód po odliczeniach</a:t>
                      </a:r>
                    </a:p>
                    <a:p>
                      <a:r>
                        <a:rPr lang="pl-PL" sz="900" dirty="0" smtClean="0">
                          <a:latin typeface="Times New Roman" panose="02020603050405020304" pitchFamily="18" charset="0"/>
                          <a:cs typeface="Times New Roman" panose="02020603050405020304" pitchFamily="18" charset="0"/>
                        </a:rPr>
                        <a:t>poz.3 – poz.4</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pPr algn="r"/>
                      <a:r>
                        <a:rPr lang="pl-PL" sz="900" dirty="0" smtClean="0">
                          <a:latin typeface="Times New Roman" panose="02020603050405020304" pitchFamily="18" charset="0"/>
                          <a:cs typeface="Times New Roman" panose="02020603050405020304" pitchFamily="18" charset="0"/>
                        </a:rPr>
                        <a:t>349.28</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r>
              <a:tr h="332312">
                <a:tc>
                  <a:txBody>
                    <a:bodyPr/>
                    <a:lstStyle/>
                    <a:p>
                      <a:pPr algn="ctr"/>
                      <a:r>
                        <a:rPr lang="pl-PL" sz="900" dirty="0" smtClean="0">
                          <a:latin typeface="Times New Roman" panose="02020603050405020304" pitchFamily="18" charset="0"/>
                          <a:cs typeface="Times New Roman" panose="02020603050405020304" pitchFamily="18" charset="0"/>
                        </a:rPr>
                        <a:t>6.</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r>
                        <a:rPr lang="pl-PL" sz="900" dirty="0" smtClean="0">
                          <a:latin typeface="Times New Roman" panose="02020603050405020304" pitchFamily="18" charset="0"/>
                          <a:cs typeface="Times New Roman" panose="02020603050405020304" pitchFamily="18" charset="0"/>
                        </a:rPr>
                        <a:t>Podstawa opodatkowania</a:t>
                      </a:r>
                    </a:p>
                    <a:p>
                      <a:r>
                        <a:rPr lang="pl-PL" sz="900" dirty="0" smtClean="0">
                          <a:latin typeface="Times New Roman" panose="02020603050405020304" pitchFamily="18" charset="0"/>
                          <a:cs typeface="Times New Roman" panose="02020603050405020304" pitchFamily="18" charset="0"/>
                        </a:rPr>
                        <a:t>(poz.5 zaokrąglona do pełnych złotych)</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pPr algn="r"/>
                      <a:r>
                        <a:rPr lang="pl-PL" sz="900" dirty="0" smtClean="0">
                          <a:latin typeface="Times New Roman" panose="02020603050405020304" pitchFamily="18" charset="0"/>
                          <a:cs typeface="Times New Roman" panose="02020603050405020304" pitchFamily="18" charset="0"/>
                        </a:rPr>
                        <a:t>364.00</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r>
              <a:tr h="332312">
                <a:tc>
                  <a:txBody>
                    <a:bodyPr/>
                    <a:lstStyle/>
                    <a:p>
                      <a:pPr algn="ctr"/>
                      <a:r>
                        <a:rPr lang="pl-PL" sz="900" dirty="0" smtClean="0">
                          <a:latin typeface="Times New Roman" panose="02020603050405020304" pitchFamily="18" charset="0"/>
                          <a:cs typeface="Times New Roman" panose="02020603050405020304" pitchFamily="18" charset="0"/>
                        </a:rPr>
                        <a:t>7.</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r>
                        <a:rPr lang="pl-PL" sz="900" dirty="0" smtClean="0">
                          <a:latin typeface="Times New Roman" panose="02020603050405020304" pitchFamily="18" charset="0"/>
                          <a:cs typeface="Times New Roman" panose="02020603050405020304" pitchFamily="18" charset="0"/>
                        </a:rPr>
                        <a:t>Podatek dochodowy</a:t>
                      </a:r>
                    </a:p>
                    <a:p>
                      <a:r>
                        <a:rPr lang="pl-PL" sz="900" dirty="0" smtClean="0">
                          <a:latin typeface="Times New Roman" panose="02020603050405020304" pitchFamily="18" charset="0"/>
                          <a:cs typeface="Times New Roman" panose="02020603050405020304" pitchFamily="18" charset="0"/>
                        </a:rPr>
                        <a:t>19% z poz.6</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pPr algn="r"/>
                      <a:r>
                        <a:rPr lang="pl-PL" sz="900" dirty="0" smtClean="0">
                          <a:latin typeface="Times New Roman" panose="02020603050405020304" pitchFamily="18" charset="0"/>
                          <a:cs typeface="Times New Roman" panose="02020603050405020304" pitchFamily="18" charset="0"/>
                        </a:rPr>
                        <a:t>66.00</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r>
              <a:tr h="605980">
                <a:tc>
                  <a:txBody>
                    <a:bodyPr/>
                    <a:lstStyle/>
                    <a:p>
                      <a:pPr algn="ctr"/>
                      <a:r>
                        <a:rPr lang="pl-PL" sz="900" dirty="0" smtClean="0">
                          <a:latin typeface="Times New Roman" panose="02020603050405020304" pitchFamily="18" charset="0"/>
                          <a:cs typeface="Times New Roman" panose="02020603050405020304" pitchFamily="18" charset="0"/>
                        </a:rPr>
                        <a:t>8.</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r>
                        <a:rPr lang="pl-PL" sz="900" dirty="0" smtClean="0">
                          <a:latin typeface="Times New Roman" panose="02020603050405020304" pitchFamily="18" charset="0"/>
                          <a:cs typeface="Times New Roman" panose="02020603050405020304" pitchFamily="18" charset="0"/>
                        </a:rPr>
                        <a:t>Odliczenie od podatku:</a:t>
                      </a:r>
                    </a:p>
                    <a:p>
                      <a:r>
                        <a:rPr lang="pl-PL" sz="900" dirty="0" smtClean="0">
                          <a:latin typeface="Times New Roman" panose="02020603050405020304" pitchFamily="18" charset="0"/>
                          <a:cs typeface="Times New Roman" panose="02020603050405020304" pitchFamily="18" charset="0"/>
                        </a:rPr>
                        <a:t>ubezpieczenia zdrowotne narastająco</a:t>
                      </a:r>
                    </a:p>
                    <a:p>
                      <a:r>
                        <a:rPr lang="pl-PL" sz="900" dirty="0" smtClean="0">
                          <a:latin typeface="Times New Roman" panose="02020603050405020304" pitchFamily="18" charset="0"/>
                          <a:cs typeface="Times New Roman" panose="02020603050405020304" pitchFamily="18" charset="0"/>
                        </a:rPr>
                        <a:t>-7,75% podstawy</a:t>
                      </a:r>
                      <a:r>
                        <a:rPr lang="pl-PL" sz="900" baseline="0" dirty="0" smtClean="0">
                          <a:latin typeface="Times New Roman" panose="02020603050405020304" pitchFamily="18" charset="0"/>
                          <a:cs typeface="Times New Roman" panose="02020603050405020304" pitchFamily="18" charset="0"/>
                        </a:rPr>
                        <a:t> wymiaru składki</a:t>
                      </a:r>
                    </a:p>
                    <a:p>
                      <a:r>
                        <a:rPr lang="pl-PL" sz="900" baseline="0" dirty="0" smtClean="0">
                          <a:latin typeface="Times New Roman" panose="02020603050405020304" pitchFamily="18" charset="0"/>
                          <a:cs typeface="Times New Roman" panose="02020603050405020304" pitchFamily="18" charset="0"/>
                        </a:rPr>
                        <a:t>Kwota odliczenia nie może być większa niż podatek</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pPr algn="r"/>
                      <a:r>
                        <a:rPr lang="pl-PL" sz="900" dirty="0" smtClean="0">
                          <a:latin typeface="Times New Roman" panose="02020603050405020304" pitchFamily="18" charset="0"/>
                          <a:cs typeface="Times New Roman" panose="02020603050405020304" pitchFamily="18" charset="0"/>
                        </a:rPr>
                        <a:t>11.52</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r>
              <a:tr h="332312">
                <a:tc>
                  <a:txBody>
                    <a:bodyPr/>
                    <a:lstStyle/>
                    <a:p>
                      <a:pPr algn="ctr"/>
                      <a:r>
                        <a:rPr lang="pl-PL" sz="900" dirty="0" smtClean="0">
                          <a:latin typeface="Times New Roman" panose="02020603050405020304" pitchFamily="18" charset="0"/>
                          <a:cs typeface="Times New Roman" panose="02020603050405020304" pitchFamily="18" charset="0"/>
                        </a:rPr>
                        <a:t>9.</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r>
                        <a:rPr lang="pl-PL" sz="900" dirty="0" smtClean="0">
                          <a:latin typeface="Times New Roman" panose="02020603050405020304" pitchFamily="18" charset="0"/>
                          <a:cs typeface="Times New Roman" panose="02020603050405020304" pitchFamily="18" charset="0"/>
                        </a:rPr>
                        <a:t>Należny podatek</a:t>
                      </a:r>
                    </a:p>
                    <a:p>
                      <a:r>
                        <a:rPr lang="pl-PL" sz="900" dirty="0" smtClean="0">
                          <a:latin typeface="Times New Roman" panose="02020603050405020304" pitchFamily="18" charset="0"/>
                          <a:cs typeface="Times New Roman" panose="02020603050405020304" pitchFamily="18" charset="0"/>
                        </a:rPr>
                        <a:t>poz.7 – poz.8 po zaokrągleniu do pełnych złotych</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pPr algn="r"/>
                      <a:r>
                        <a:rPr lang="pl-PL" sz="900" dirty="0" smtClean="0">
                          <a:latin typeface="Times New Roman" panose="02020603050405020304" pitchFamily="18" charset="0"/>
                          <a:cs typeface="Times New Roman" panose="02020603050405020304" pitchFamily="18" charset="0"/>
                        </a:rPr>
                        <a:t>55.00</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r>
              <a:tr h="332312">
                <a:tc>
                  <a:txBody>
                    <a:bodyPr/>
                    <a:lstStyle/>
                    <a:p>
                      <a:pPr algn="ctr"/>
                      <a:r>
                        <a:rPr lang="pl-PL" sz="900" dirty="0" smtClean="0">
                          <a:latin typeface="Times New Roman" panose="02020603050405020304" pitchFamily="18" charset="0"/>
                          <a:cs typeface="Times New Roman" panose="02020603050405020304" pitchFamily="18" charset="0"/>
                        </a:rPr>
                        <a:t>10.</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r>
                        <a:rPr lang="pl-PL" sz="900" dirty="0" smtClean="0">
                          <a:latin typeface="Times New Roman" panose="02020603050405020304" pitchFamily="18" charset="0"/>
                          <a:cs typeface="Times New Roman" panose="02020603050405020304" pitchFamily="18" charset="0"/>
                        </a:rPr>
                        <a:t>Zysk netto (nadwyżka finansowa)</a:t>
                      </a:r>
                    </a:p>
                    <a:p>
                      <a:r>
                        <a:rPr lang="pl-PL" sz="900" dirty="0" smtClean="0">
                          <a:latin typeface="Times New Roman" panose="02020603050405020304" pitchFamily="18" charset="0"/>
                          <a:cs typeface="Times New Roman" panose="02020603050405020304" pitchFamily="18" charset="0"/>
                        </a:rPr>
                        <a:t>poz.5 – poz.8 – poz.9</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c>
                  <a:txBody>
                    <a:bodyPr/>
                    <a:lstStyle/>
                    <a:p>
                      <a:pPr algn="r"/>
                      <a:r>
                        <a:rPr lang="pl-PL" sz="900" dirty="0" smtClean="0">
                          <a:latin typeface="Times New Roman" panose="02020603050405020304" pitchFamily="18" charset="0"/>
                          <a:cs typeface="Times New Roman" panose="02020603050405020304" pitchFamily="18" charset="0"/>
                        </a:rPr>
                        <a:t>282.76</a:t>
                      </a:r>
                      <a:endParaRPr lang="pl-PL" sz="900" dirty="0">
                        <a:latin typeface="Times New Roman" panose="02020603050405020304" pitchFamily="18" charset="0"/>
                        <a:cs typeface="Times New Roman" panose="02020603050405020304" pitchFamily="18" charset="0"/>
                      </a:endParaRPr>
                    </a:p>
                  </a:txBody>
                  <a:tcPr marL="110580" marR="110580" marT="29322" marB="29322" anchor="ctr"/>
                </a:tc>
              </a:tr>
            </a:tbl>
          </a:graphicData>
        </a:graphic>
      </p:graphicFrame>
      <p:sp>
        <p:nvSpPr>
          <p:cNvPr id="6" name="Tytuł 1"/>
          <p:cNvSpPr txBox="1">
            <a:spLocks/>
          </p:cNvSpPr>
          <p:nvPr/>
        </p:nvSpPr>
        <p:spPr>
          <a:xfrm>
            <a:off x="566281" y="5276237"/>
            <a:ext cx="3134910" cy="738894"/>
          </a:xfrm>
          <a:prstGeom prst="rect">
            <a:avLst/>
          </a:prstGeom>
        </p:spPr>
        <p:txBody>
          <a:bodyPr bIns="91440" anchor="b" anchorCtr="0">
            <a:normAutofit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defTabSz="914400">
              <a:spcBef>
                <a:spcPts val="0"/>
              </a:spcBef>
              <a:defRPr/>
            </a:pPr>
            <a:r>
              <a:rPr lang="pl-PL" dirty="0" smtClean="0"/>
              <a:t>W</a:t>
            </a:r>
            <a:r>
              <a:rPr lang="pl-PL" sz="3400" dirty="0" smtClean="0"/>
              <a:t>skaźnik ROE</a:t>
            </a:r>
            <a:endParaRPr lang="pl-PL" sz="3400" dirty="0">
              <a:solidFill>
                <a:schemeClr val="tx1"/>
              </a:solidFill>
              <a:latin typeface="AR CENA" panose="02000000000000000000" pitchFamily="2" charset="0"/>
            </a:endParaRPr>
          </a:p>
        </p:txBody>
      </p:sp>
      <p:graphicFrame>
        <p:nvGraphicFramePr>
          <p:cNvPr id="7" name="Tabela 6"/>
          <p:cNvGraphicFramePr>
            <a:graphicFrameLocks noGrp="1"/>
          </p:cNvGraphicFramePr>
          <p:nvPr>
            <p:extLst>
              <p:ext uri="{D42A27DB-BD31-4B8C-83A1-F6EECF244321}">
                <p14:modId xmlns="" xmlns:p14="http://schemas.microsoft.com/office/powerpoint/2010/main" val="3326629093"/>
              </p:ext>
            </p:extLst>
          </p:nvPr>
        </p:nvGraphicFramePr>
        <p:xfrm>
          <a:off x="3722787" y="5355339"/>
          <a:ext cx="4854932" cy="835796"/>
        </p:xfrm>
        <a:graphic>
          <a:graphicData uri="http://schemas.openxmlformats.org/drawingml/2006/table">
            <a:tbl>
              <a:tblPr firstRow="1" firstCol="1" bandRow="1">
                <a:tableStyleId>{5C22544A-7EE6-4342-B048-85BDC9FD1C3A}</a:tableStyleId>
              </a:tblPr>
              <a:tblGrid>
                <a:gridCol w="2939153"/>
                <a:gridCol w="1915779"/>
              </a:tblGrid>
              <a:tr h="206829">
                <a:tc>
                  <a:txBody>
                    <a:bodyPr/>
                    <a:lstStyle/>
                    <a:p>
                      <a:pPr algn="l">
                        <a:lnSpc>
                          <a:spcPct val="115000"/>
                        </a:lnSpc>
                        <a:spcAft>
                          <a:spcPts val="0"/>
                        </a:spcAft>
                      </a:pPr>
                      <a:r>
                        <a:rPr lang="pl-PL" sz="900" dirty="0">
                          <a:effectLst/>
                          <a:latin typeface="Times New Roman" panose="02020603050405020304" pitchFamily="18" charset="0"/>
                          <a:cs typeface="Times New Roman" panose="02020603050405020304" pitchFamily="18" charset="0"/>
                        </a:rPr>
                        <a:t>ZYSK NETTO</a:t>
                      </a:r>
                      <a:endParaRPr lang="pl-PL" sz="900" dirty="0">
                        <a:effectLst/>
                        <a:latin typeface="Times New Roman" panose="02020603050405020304" pitchFamily="18" charset="0"/>
                        <a:ea typeface="Calibri"/>
                        <a:cs typeface="Times New Roman" panose="02020603050405020304" pitchFamily="18" charset="0"/>
                      </a:endParaRPr>
                    </a:p>
                  </a:txBody>
                  <a:tcPr marL="53754" marR="53754" marT="0" marB="0" anchor="ctr"/>
                </a:tc>
                <a:tc>
                  <a:txBody>
                    <a:bodyPr/>
                    <a:lstStyle/>
                    <a:p>
                      <a:pPr algn="r">
                        <a:lnSpc>
                          <a:spcPct val="115000"/>
                        </a:lnSpc>
                        <a:spcAft>
                          <a:spcPts val="0"/>
                        </a:spcAft>
                      </a:pPr>
                      <a:r>
                        <a:rPr lang="pl-PL" sz="900" dirty="0" smtClean="0">
                          <a:effectLst/>
                          <a:latin typeface="Times New Roman" panose="02020603050405020304" pitchFamily="18" charset="0"/>
                          <a:ea typeface="+mn-ea"/>
                          <a:cs typeface="Times New Roman" panose="02020603050405020304" pitchFamily="18" charset="0"/>
                        </a:rPr>
                        <a:t>181.76</a:t>
                      </a:r>
                      <a:endParaRPr lang="pl-PL" sz="900" dirty="0">
                        <a:effectLst/>
                        <a:latin typeface="Times New Roman" panose="02020603050405020304" pitchFamily="18" charset="0"/>
                        <a:ea typeface="Calibri"/>
                        <a:cs typeface="Times New Roman" panose="02020603050405020304" pitchFamily="18" charset="0"/>
                      </a:endParaRPr>
                    </a:p>
                  </a:txBody>
                  <a:tcPr marL="53754" marR="53754" marT="0" marB="0" anchor="ctr"/>
                </a:tc>
              </a:tr>
              <a:tr h="411797">
                <a:tc>
                  <a:txBody>
                    <a:bodyPr/>
                    <a:lstStyle/>
                    <a:p>
                      <a:pPr algn="l">
                        <a:lnSpc>
                          <a:spcPct val="115000"/>
                        </a:lnSpc>
                        <a:spcAft>
                          <a:spcPts val="0"/>
                        </a:spcAft>
                      </a:pPr>
                      <a:r>
                        <a:rPr lang="pl-PL" sz="900" dirty="0">
                          <a:effectLst/>
                          <a:latin typeface="Times New Roman" panose="02020603050405020304" pitchFamily="18" charset="0"/>
                          <a:cs typeface="Times New Roman" panose="02020603050405020304" pitchFamily="18" charset="0"/>
                        </a:rPr>
                        <a:t>KAPITAŁ ZAŁOŻYCIELSKI</a:t>
                      </a:r>
                      <a:endParaRPr lang="pl-PL" sz="900" dirty="0">
                        <a:effectLst/>
                        <a:latin typeface="Times New Roman" panose="02020603050405020304" pitchFamily="18" charset="0"/>
                        <a:ea typeface="Calibri"/>
                        <a:cs typeface="Times New Roman" panose="02020603050405020304" pitchFamily="18" charset="0"/>
                      </a:endParaRPr>
                    </a:p>
                  </a:txBody>
                  <a:tcPr marL="53754" marR="53754" marT="0" marB="0" anchor="ctr"/>
                </a:tc>
                <a:tc>
                  <a:txBody>
                    <a:bodyPr/>
                    <a:lstStyle/>
                    <a:p>
                      <a:pPr algn="r">
                        <a:lnSpc>
                          <a:spcPct val="115000"/>
                        </a:lnSpc>
                        <a:spcAft>
                          <a:spcPts val="0"/>
                        </a:spcAft>
                      </a:pPr>
                      <a:r>
                        <a:rPr lang="pl-PL" sz="900" dirty="0">
                          <a:effectLst/>
                          <a:latin typeface="Times New Roman" panose="02020603050405020304" pitchFamily="18" charset="0"/>
                          <a:cs typeface="Times New Roman" panose="02020603050405020304" pitchFamily="18" charset="0"/>
                        </a:rPr>
                        <a:t>180</a:t>
                      </a:r>
                      <a:endParaRPr lang="pl-PL" sz="900" dirty="0">
                        <a:effectLst/>
                        <a:latin typeface="Times New Roman" panose="02020603050405020304" pitchFamily="18" charset="0"/>
                        <a:ea typeface="Calibri"/>
                        <a:cs typeface="Times New Roman" panose="02020603050405020304" pitchFamily="18" charset="0"/>
                      </a:endParaRPr>
                    </a:p>
                  </a:txBody>
                  <a:tcPr marL="53754" marR="53754" marT="0" marB="0" anchor="ctr"/>
                </a:tc>
              </a:tr>
              <a:tr h="217170">
                <a:tc>
                  <a:txBody>
                    <a:bodyPr/>
                    <a:lstStyle/>
                    <a:p>
                      <a:pPr algn="l">
                        <a:lnSpc>
                          <a:spcPct val="115000"/>
                        </a:lnSpc>
                        <a:spcAft>
                          <a:spcPts val="0"/>
                        </a:spcAft>
                      </a:pPr>
                      <a:r>
                        <a:rPr lang="pl-PL" sz="900" dirty="0">
                          <a:effectLst/>
                          <a:latin typeface="Times New Roman" panose="02020603050405020304" pitchFamily="18" charset="0"/>
                          <a:cs typeface="Times New Roman" panose="02020603050405020304" pitchFamily="18" charset="0"/>
                        </a:rPr>
                        <a:t>ROE</a:t>
                      </a:r>
                      <a:endParaRPr lang="pl-PL" sz="900" dirty="0">
                        <a:effectLst/>
                        <a:latin typeface="Times New Roman" panose="02020603050405020304" pitchFamily="18" charset="0"/>
                        <a:ea typeface="Calibri"/>
                        <a:cs typeface="Times New Roman" panose="02020603050405020304" pitchFamily="18" charset="0"/>
                      </a:endParaRPr>
                    </a:p>
                  </a:txBody>
                  <a:tcPr marL="53754" marR="53754" marT="0" marB="0" anchor="ctr"/>
                </a:tc>
                <a:tc>
                  <a:txBody>
                    <a:bodyPr/>
                    <a:lstStyle/>
                    <a:p>
                      <a:pPr algn="r">
                        <a:lnSpc>
                          <a:spcPct val="115000"/>
                        </a:lnSpc>
                        <a:spcAft>
                          <a:spcPts val="0"/>
                        </a:spcAft>
                      </a:pPr>
                      <a:r>
                        <a:rPr lang="pl-PL" sz="900" dirty="0" smtClean="0">
                          <a:effectLst/>
                          <a:latin typeface="Times New Roman" panose="02020603050405020304" pitchFamily="18" charset="0"/>
                          <a:cs typeface="Times New Roman" panose="02020603050405020304" pitchFamily="18" charset="0"/>
                        </a:rPr>
                        <a:t>157%</a:t>
                      </a:r>
                      <a:endParaRPr lang="pl-PL" sz="900" dirty="0">
                        <a:effectLst/>
                        <a:latin typeface="Times New Roman" panose="02020603050405020304" pitchFamily="18" charset="0"/>
                        <a:ea typeface="Calibri"/>
                        <a:cs typeface="Times New Roman" panose="02020603050405020304" pitchFamily="18" charset="0"/>
                      </a:endParaRPr>
                    </a:p>
                  </a:txBody>
                  <a:tcPr marL="53754" marR="53754" marT="0" marB="0" anchor="ctr"/>
                </a:tc>
              </a:tr>
            </a:tbl>
          </a:graphicData>
        </a:graphic>
      </p:graphicFrame>
    </p:spTree>
    <p:extLst>
      <p:ext uri="{BB962C8B-B14F-4D97-AF65-F5344CB8AC3E}">
        <p14:creationId xmlns="" xmlns:p14="http://schemas.microsoft.com/office/powerpoint/2010/main" val="715196339"/>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260648"/>
            <a:ext cx="7772400" cy="1143000"/>
          </a:xfrm>
        </p:spPr>
        <p:txBody>
          <a:bodyPr>
            <a:normAutofit fontScale="90000"/>
          </a:bodyPr>
          <a:lstStyle/>
          <a:p>
            <a:r>
              <a:rPr lang="pl-PL" dirty="0" smtClean="0"/>
              <a:t>Największy zysk to nasza  radość z wykonanej pracy</a:t>
            </a:r>
            <a:endParaRPr lang="pl-PL" dirty="0"/>
          </a:p>
        </p:txBody>
      </p:sp>
      <p:pic>
        <p:nvPicPr>
          <p:cNvPr id="2050" name="Picture 2" descr="C:\Users\HP\Downloads\IMG_0932.JPG"/>
          <p:cNvPicPr>
            <a:picLocks noGrp="1" noChangeAspect="1" noChangeArrowheads="1"/>
          </p:cNvPicPr>
          <p:nvPr>
            <p:ph sz="quarter" idx="1"/>
          </p:nvPr>
        </p:nvPicPr>
        <p:blipFill>
          <a:blip r:embed="rId2" cstate="print"/>
          <a:srcRect/>
          <a:stretch>
            <a:fillRect/>
          </a:stretch>
        </p:blipFill>
        <p:spPr bwMode="auto">
          <a:xfrm>
            <a:off x="1" y="1484784"/>
            <a:ext cx="9144000" cy="5373216"/>
          </a:xfrm>
          <a:prstGeom prst="rect">
            <a:avLst/>
          </a:prstGeom>
          <a:noFill/>
        </p:spPr>
      </p:pic>
    </p:spTree>
  </p:cSld>
  <p:clrMapOvr>
    <a:masterClrMapping/>
  </p:clrMapOvr>
  <p:transition>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Bogaty">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TotalTime>
  <Words>270</Words>
  <Application>Microsoft Office PowerPoint</Application>
  <PresentationFormat>Pokaz na ekranie (4:3)</PresentationFormat>
  <Paragraphs>86</Paragraphs>
  <Slides>9</Slides>
  <Notes>0</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Kapitał</vt:lpstr>
      <vt:lpstr>TE-USZY II Liceum Ogólnokształcące  im. Stefana Żeromskiego  w Tomaszowie Mazowieckim </vt:lpstr>
      <vt:lpstr>Członkowie naszej firmy </vt:lpstr>
      <vt:lpstr>Reprezentacja w konkursie</vt:lpstr>
      <vt:lpstr>     Nasi mentorzy</vt:lpstr>
      <vt:lpstr>Pani Profesor Mariola Rychlik</vt:lpstr>
      <vt:lpstr>Nasz sztandarowy produkt        Dziabąg </vt:lpstr>
      <vt:lpstr>Funkcjonowanie miniprzedsiębiorstwa</vt:lpstr>
      <vt:lpstr>Finanse (Sprawozdanie za okres od 1.11.2016 do 31.03.2017)</vt:lpstr>
      <vt:lpstr>Największy zysk to nasza  radość z wykonanej pracy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HP</dc:creator>
  <cp:lastModifiedBy>HP</cp:lastModifiedBy>
  <cp:revision>38</cp:revision>
  <dcterms:created xsi:type="dcterms:W3CDTF">2017-05-31T12:43:06Z</dcterms:created>
  <dcterms:modified xsi:type="dcterms:W3CDTF">2017-05-31T20:45:17Z</dcterms:modified>
</cp:coreProperties>
</file>