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FCAA"/>
    <a:srgbClr val="D4ECBA"/>
    <a:srgbClr val="D0F3BD"/>
    <a:srgbClr val="F0F8BE"/>
    <a:srgbClr val="E2F1BF"/>
    <a:srgbClr val="CAE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l-PL" sz="1600" b="0" cap="small" baseline="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Rozkład przychodów i rozchodów w ciągu działalności</a:t>
            </a:r>
          </a:p>
        </c:rich>
      </c:tx>
      <c:layout>
        <c:manualLayout>
          <c:xMode val="edge"/>
          <c:yMode val="edge"/>
          <c:x val="7.0187126773188488E-2"/>
          <c:y val="2.5811397183310627E-2"/>
        </c:manualLayout>
      </c:layout>
      <c:overlay val="0"/>
      <c:spPr>
        <a:noFill/>
        <a:ln w="34038">
          <a:noFill/>
        </a:ln>
      </c:spPr>
    </c:title>
    <c:autoTitleDeleted val="0"/>
    <c:view3D>
      <c:rotX val="15"/>
      <c:hPercent val="51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25400">
          <a:noFill/>
        </a:ln>
      </c:spPr>
    </c:sideWall>
    <c:backWall>
      <c:thickness val="0"/>
      <c:spPr>
        <a:solidFill>
          <a:srgbClr val="C0C0C0"/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4561403508772023E-2"/>
          <c:y val="0.18803418803418828"/>
          <c:w val="0.72807017543859798"/>
          <c:h val="0.666666666666666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Przychody</c:v>
                </c:pt>
              </c:strCache>
            </c:strRef>
          </c:tx>
          <c:spPr>
            <a:solidFill>
              <a:srgbClr val="0066CC"/>
            </a:solidFill>
            <a:ln w="17019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Sheet1!$B$1:$H$1</c:f>
              <c:strCache>
                <c:ptCount val="7"/>
                <c:pt idx="0">
                  <c:v>paź</c:v>
                </c:pt>
                <c:pt idx="1">
                  <c:v>lis</c:v>
                </c:pt>
                <c:pt idx="2">
                  <c:v>gr</c:v>
                </c:pt>
                <c:pt idx="3">
                  <c:v>styczeń</c:v>
                </c:pt>
                <c:pt idx="4">
                  <c:v>luty</c:v>
                </c:pt>
                <c:pt idx="5">
                  <c:v>marzec</c:v>
                </c:pt>
                <c:pt idx="6">
                  <c:v>kwiecień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58</c:v>
                </c:pt>
                <c:pt idx="1">
                  <c:v>270</c:v>
                </c:pt>
                <c:pt idx="2">
                  <c:v>416.2</c:v>
                </c:pt>
                <c:pt idx="3">
                  <c:v>64</c:v>
                </c:pt>
                <c:pt idx="4">
                  <c:v>25.4</c:v>
                </c:pt>
                <c:pt idx="5">
                  <c:v>50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Koszty</c:v>
                </c:pt>
              </c:strCache>
            </c:strRef>
          </c:tx>
          <c:spPr>
            <a:solidFill>
              <a:srgbClr val="FF8080"/>
            </a:solidFill>
            <a:ln w="17019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Sheet1!$B$1:$H$1</c:f>
              <c:strCache>
                <c:ptCount val="7"/>
                <c:pt idx="0">
                  <c:v>paź</c:v>
                </c:pt>
                <c:pt idx="1">
                  <c:v>lis</c:v>
                </c:pt>
                <c:pt idx="2">
                  <c:v>gr</c:v>
                </c:pt>
                <c:pt idx="3">
                  <c:v>styczeń</c:v>
                </c:pt>
                <c:pt idx="4">
                  <c:v>luty</c:v>
                </c:pt>
                <c:pt idx="5">
                  <c:v>marzec</c:v>
                </c:pt>
                <c:pt idx="6">
                  <c:v>kwiecień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101.6</c:v>
                </c:pt>
                <c:pt idx="1">
                  <c:v>53.25</c:v>
                </c:pt>
                <c:pt idx="2">
                  <c:v>100.9</c:v>
                </c:pt>
                <c:pt idx="3">
                  <c:v>7.3599999999999985</c:v>
                </c:pt>
                <c:pt idx="4">
                  <c:v>9.5400000000000009</c:v>
                </c:pt>
                <c:pt idx="5">
                  <c:v>0</c:v>
                </c:pt>
                <c:pt idx="6">
                  <c:v>19.2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330560"/>
        <c:axId val="82598656"/>
        <c:axId val="0"/>
      </c:bar3DChart>
      <c:catAx>
        <c:axId val="35330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425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cap="small" baseline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ea typeface="Arial"/>
                <a:cs typeface="Arial"/>
              </a:defRPr>
            </a:pPr>
            <a:endParaRPr lang="pl-PL"/>
          </a:p>
        </c:txPr>
        <c:crossAx val="82598656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82598656"/>
        <c:scaling>
          <c:orientation val="minMax"/>
          <c:max val="500"/>
        </c:scaling>
        <c:delete val="0"/>
        <c:axPos val="l"/>
        <c:majorGridlines>
          <c:spPr>
            <a:ln w="425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out"/>
        <c:tickLblPos val="nextTo"/>
        <c:spPr>
          <a:ln w="425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ea typeface="Arial"/>
                <a:cs typeface="Arial"/>
              </a:defRPr>
            </a:pPr>
            <a:endParaRPr lang="pl-PL"/>
          </a:p>
        </c:txPr>
        <c:crossAx val="35330560"/>
        <c:crosses val="autoZero"/>
        <c:crossBetween val="between"/>
        <c:minorUnit val="25"/>
      </c:valAx>
      <c:spPr>
        <a:noFill/>
        <a:ln w="34038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0" cap="small" baseline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defRPr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1100" b="0" cap="small" baseline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defRPr>
            </a:pPr>
            <a:endParaRPr lang="pl-PL"/>
          </a:p>
        </c:txPr>
      </c:legendEntry>
      <c:layout>
        <c:manualLayout>
          <c:xMode val="edge"/>
          <c:yMode val="edge"/>
          <c:x val="0.82675438596491158"/>
          <c:y val="0.48717948717948795"/>
          <c:w val="0.16447368421052641"/>
          <c:h val="0.16666666666666671"/>
        </c:manualLayout>
      </c:layout>
      <c:overlay val="0"/>
      <c:spPr>
        <a:ln>
          <a:solidFill>
            <a:schemeClr val="bg2">
              <a:lumMod val="50000"/>
            </a:schemeClr>
          </a:solidFill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7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D33E-F6DC-4C17-9A48-10F29E89CA25}" type="datetimeFigureOut">
              <a:rPr lang="pl-PL" smtClean="0"/>
              <a:pPr/>
              <a:t>2012-05-23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9DA4-CC1C-45C7-A293-F911E260C5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D33E-F6DC-4C17-9A48-10F29E89CA25}" type="datetimeFigureOut">
              <a:rPr lang="pl-PL" smtClean="0"/>
              <a:pPr/>
              <a:t>2012-05-23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9DA4-CC1C-45C7-A293-F911E260C5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D33E-F6DC-4C17-9A48-10F29E89CA25}" type="datetimeFigureOut">
              <a:rPr lang="pl-PL" smtClean="0"/>
              <a:pPr/>
              <a:t>2012-05-23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9DA4-CC1C-45C7-A293-F911E260C5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D33E-F6DC-4C17-9A48-10F29E89CA25}" type="datetimeFigureOut">
              <a:rPr lang="pl-PL" smtClean="0"/>
              <a:pPr/>
              <a:t>2012-05-23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9DA4-CC1C-45C7-A293-F911E260C5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D33E-F6DC-4C17-9A48-10F29E89CA25}" type="datetimeFigureOut">
              <a:rPr lang="pl-PL" smtClean="0"/>
              <a:pPr/>
              <a:t>2012-05-23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9DA4-CC1C-45C7-A293-F911E260C5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D33E-F6DC-4C17-9A48-10F29E89CA25}" type="datetimeFigureOut">
              <a:rPr lang="pl-PL" smtClean="0"/>
              <a:pPr/>
              <a:t>2012-05-23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9DA4-CC1C-45C7-A293-F911E260C5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D33E-F6DC-4C17-9A48-10F29E89CA25}" type="datetimeFigureOut">
              <a:rPr lang="pl-PL" smtClean="0"/>
              <a:pPr/>
              <a:t>2012-05-23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9DA4-CC1C-45C7-A293-F911E260C5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D33E-F6DC-4C17-9A48-10F29E89CA25}" type="datetimeFigureOut">
              <a:rPr lang="pl-PL" smtClean="0"/>
              <a:pPr/>
              <a:t>2012-05-23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9DA4-CC1C-45C7-A293-F911E260C5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D33E-F6DC-4C17-9A48-10F29E89CA25}" type="datetimeFigureOut">
              <a:rPr lang="pl-PL" smtClean="0"/>
              <a:pPr/>
              <a:t>2012-05-23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9DA4-CC1C-45C7-A293-F911E260C5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D33E-F6DC-4C17-9A48-10F29E89CA25}" type="datetimeFigureOut">
              <a:rPr lang="pl-PL" smtClean="0"/>
              <a:pPr/>
              <a:t>2012-05-23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9DA4-CC1C-45C7-A293-F911E260C5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D33E-F6DC-4C17-9A48-10F29E89CA25}" type="datetimeFigureOut">
              <a:rPr lang="pl-PL" smtClean="0"/>
              <a:pPr/>
              <a:t>2012-05-23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9DA4-CC1C-45C7-A293-F911E260C5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rgbClr val="CAEF8F"/>
            </a:gs>
            <a:gs pos="54000">
              <a:srgbClr val="DFFCAA"/>
            </a:gs>
            <a:gs pos="69000">
              <a:srgbClr val="F0F8BE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3D33E-F6DC-4C17-9A48-10F29E89CA25}" type="datetimeFigureOut">
              <a:rPr lang="pl-PL" smtClean="0"/>
              <a:pPr/>
              <a:t>2012-05-23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19DA4-CC1C-45C7-A293-F911E260C54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1640" y="5517232"/>
            <a:ext cx="6400800" cy="550912"/>
          </a:xfrm>
        </p:spPr>
        <p:txBody>
          <a:bodyPr>
            <a:noAutofit/>
          </a:bodyPr>
          <a:lstStyle/>
          <a:p>
            <a:r>
              <a:rPr lang="pl-PL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I Liceum Ogólnokształcące imienia Jana Smolenia w Bytomiu</a:t>
            </a:r>
            <a:endParaRPr lang="pl-PL" b="1" dirty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2051720" y="1124744"/>
            <a:ext cx="5040560" cy="3888432"/>
            <a:chOff x="1907704" y="1268760"/>
            <a:chExt cx="5040560" cy="3888432"/>
          </a:xfrm>
        </p:grpSpPr>
        <p:sp>
          <p:nvSpPr>
            <p:cNvPr id="5" name="Prostokąt 4"/>
            <p:cNvSpPr/>
            <p:nvPr/>
          </p:nvSpPr>
          <p:spPr>
            <a:xfrm>
              <a:off x="1907704" y="1268760"/>
              <a:ext cx="5040560" cy="3888432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6" name="Obraz 5" descr="ckart.jp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2195736" y="1772816"/>
              <a:ext cx="4464496" cy="295232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pl-PL" sz="4800" b="1" cap="small" dirty="0" smtClean="0">
                <a:solidFill>
                  <a:schemeClr val="bg2">
                    <a:lumMod val="10000"/>
                  </a:schemeClr>
                </a:solidFill>
              </a:rPr>
              <a:t>Zyski pozafinansowe</a:t>
            </a:r>
            <a:endParaRPr lang="pl-PL" sz="4800" b="1" cap="small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95536" y="1340768"/>
            <a:ext cx="83529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W CK Art stawiamy nie tylko na korzyści finansowe, ale staramy się również pomagać potrzebującym. Nie jesteśmy obojętne na los cierpiących, dlatego też wyszłyśmy z inicjatywą działalności charytatywnej. Od początku działania naszego miniprzedsiębiorstwa był to dla nas istotny cel. Ważnym elementem naszych działań była współpraca ze schroniskiem Cichy Kąt w Tarnowskich Górach. Niejednokrotnie udało nam się zorganizować zbiórki na rzecz zwierząt, co dawało nam ogromną satysfakcję.</a:t>
            </a:r>
          </a:p>
          <a:p>
            <a:pPr algn="ctr"/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Przeprowadziłyśmy szkolną zbiórkę „</a:t>
            </a:r>
            <a:r>
              <a:rPr lang="pl-PL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walentynkowych</a:t>
            </a:r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” darów na rzecz schroniska Cichy Kąt. Próbujemy również włączyć w naszą ofertę kartki stworzone przez dzieci z domu dziecka w Bytomiu – Miechowicach, z których dochód zostanie przeznaczony na cele charytatywne.</a:t>
            </a:r>
          </a:p>
          <a:p>
            <a:pPr algn="ctr"/>
            <a:endParaRPr lang="pl-PL" dirty="0" smtClean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  <a:p>
            <a:pPr algn="ctr"/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Poza naszymi podopiecznymi również my – jako wspólniczki CK Art-u, zyskałyśmy wiele nowych doświadczeń, które z całą pewnością przydadzą nam się w przyszłości. Dzięki programowi Młodzieżowego Miniprzedsiębiorstwa wiele dowiedziałyśmy o prowadzeniu firmy. Dzięki temu doświadczeniu wiemy z jakimi problemami możemy się przy tym spotkać oraz jakie czekają nas formalności przy zakładaniu prawdziwej działalności. Wiele dowiedziałyśmy się również o marketingu oraz rynku zbytu.</a:t>
            </a:r>
          </a:p>
          <a:p>
            <a:pPr algn="ctr"/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Zyskałyśmy wiedzę, która może stać się podstawą do założenia własnej działalności.</a:t>
            </a:r>
            <a:endParaRPr lang="pl-PL" dirty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7" name="Picture 2" descr="C:\Users\agnieszka\Desktop\szkola\ckart\ck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187624" cy="786801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4800" b="1" cap="small" dirty="0" smtClean="0">
                <a:solidFill>
                  <a:schemeClr val="bg2">
                    <a:lumMod val="10000"/>
                  </a:schemeClr>
                </a:solidFill>
              </a:rPr>
              <a:t>Wspólnicy</a:t>
            </a:r>
            <a:endParaRPr lang="pl-PL" sz="4800" b="1" cap="small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Symbol zastępczy zawartości 3" descr="IMG_17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196752"/>
            <a:ext cx="6034617" cy="4525963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5364088" y="609329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Członkinie klasy 2b oraz 2d</a:t>
            </a:r>
            <a:endParaRPr lang="pl-PL" dirty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6" name="Picture 2" descr="C:\Users\agnieszka\Desktop\szkola\ckart\ck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187624" cy="786801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pl-PL" sz="4800" b="1" cap="small" dirty="0" smtClean="0">
                <a:solidFill>
                  <a:schemeClr val="bg2">
                    <a:lumMod val="10000"/>
                  </a:schemeClr>
                </a:solidFill>
              </a:rPr>
              <a:t>Reprezentacja na konkursie</a:t>
            </a:r>
            <a:endParaRPr lang="pl-PL" sz="4800" b="1" cap="small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0" y="5805264"/>
            <a:ext cx="4032448" cy="11795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1800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Magdalena Miś </a:t>
            </a:r>
            <a:r>
              <a:rPr lang="pl-PL" sz="18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(dyrektor finansowy)</a:t>
            </a:r>
          </a:p>
          <a:p>
            <a:pPr algn="ctr">
              <a:buNone/>
            </a:pPr>
            <a:r>
              <a:rPr lang="pl-PL" sz="1800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Maria </a:t>
            </a:r>
            <a:r>
              <a:rPr lang="pl-PL" sz="1800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Kwiotek</a:t>
            </a:r>
            <a:r>
              <a:rPr lang="pl-PL" sz="1800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pl-PL" sz="18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(dyrektor ds. marketingu)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107504" y="5805264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Sandra </a:t>
            </a:r>
            <a:r>
              <a:rPr lang="pl-PL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Janiga</a:t>
            </a:r>
            <a:r>
              <a:rPr lang="pl-PL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(dyrektor naczelny)</a:t>
            </a:r>
            <a:endParaRPr lang="pl-PL" b="1" dirty="0" smtClean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  <a:p>
            <a:pPr algn="ctr">
              <a:buNone/>
            </a:pPr>
            <a:r>
              <a:rPr lang="pl-PL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Kinga Niesporek </a:t>
            </a:r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(wspólnik)</a:t>
            </a:r>
          </a:p>
          <a:p>
            <a:endParaRPr lang="pl-PL" dirty="0" smtClean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  <a:p>
            <a:endParaRPr lang="pl-PL" dirty="0" smtClean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  <a:p>
            <a:endParaRPr lang="pl-PL" dirty="0"/>
          </a:p>
        </p:txBody>
      </p:sp>
      <p:pic>
        <p:nvPicPr>
          <p:cNvPr id="9" name="Picture 2" descr="C:\Users\agnieszka\Desktop\szkola\ckart\ck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187624" cy="786801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Obraz 5" descr="DSCF57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0424" y="1412776"/>
            <a:ext cx="5983153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584176"/>
          </a:xfrm>
        </p:spPr>
        <p:txBody>
          <a:bodyPr>
            <a:noAutofit/>
          </a:bodyPr>
          <a:lstStyle/>
          <a:p>
            <a:r>
              <a:rPr lang="pl-PL" sz="4800" b="1" cap="small" dirty="0" smtClean="0">
                <a:solidFill>
                  <a:schemeClr val="bg2">
                    <a:lumMod val="10000"/>
                  </a:schemeClr>
                </a:solidFill>
              </a:rPr>
              <a:t>Opiekun</a:t>
            </a:r>
            <a:br>
              <a:rPr lang="pl-PL" sz="4800" b="1" cap="small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pl-PL" sz="4800" b="1" cap="small" dirty="0" smtClean="0">
                <a:solidFill>
                  <a:schemeClr val="bg2">
                    <a:lumMod val="10000"/>
                  </a:schemeClr>
                </a:solidFill>
              </a:rPr>
              <a:t>miniprzedsiębiorstwa</a:t>
            </a:r>
            <a:endParaRPr lang="pl-PL" sz="4800" b="1" cap="small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Symbol zastępczy zawartości 3" descr="SDC10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8751" b="4252"/>
          <a:stretch>
            <a:fillRect/>
          </a:stretch>
        </p:blipFill>
        <p:spPr>
          <a:xfrm rot="16200000">
            <a:off x="-101491" y="2197835"/>
            <a:ext cx="4666462" cy="3672407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4355976" y="1988840"/>
            <a:ext cx="45365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Opiekunem miniprzedsiębiorstwa CK Art 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j</a:t>
            </a:r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est pani prof. </a:t>
            </a:r>
            <a:r>
              <a:rPr lang="pl-PL" b="1" cap="small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Małgorzata Kijak</a:t>
            </a:r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.</a:t>
            </a:r>
          </a:p>
          <a:p>
            <a:endParaRPr lang="pl-PL" dirty="0" smtClean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  <a:p>
            <a:r>
              <a:rPr lang="pl-PL" i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Młodzieżowe miniprzedsiębiorstwo jest jednym z najlepszych programów aktywizujących młodzież. Wyzwala w nich kreatywność oraz przedsiębiorczość.</a:t>
            </a:r>
          </a:p>
          <a:p>
            <a:r>
              <a:rPr lang="pl-PL" i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Tak też było w przypadku dziewcząt działających w młodzieżowym miniprzedsiębiorstwie CK Art. Postrzegane przeze mnie przez pryzmat ławki szkolnej jako pilne, spokojne uczennice dały się poznać jako młode, przedsiębiorcze i zaradne </a:t>
            </a:r>
            <a:r>
              <a:rPr lang="pl-PL" i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bizneswomen</a:t>
            </a:r>
            <a:r>
              <a:rPr lang="pl-PL" i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. </a:t>
            </a:r>
            <a:endParaRPr lang="pl-PL" i="1" dirty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6" name="Picture 2" descr="C:\Users\agnieszka\Desktop\szkola\ckart\ck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187624" cy="786801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4800" b="1" cap="small" dirty="0" smtClean="0">
                <a:solidFill>
                  <a:schemeClr val="bg2">
                    <a:lumMod val="10000"/>
                  </a:schemeClr>
                </a:solidFill>
              </a:rPr>
              <a:t>Konsultanci</a:t>
            </a:r>
            <a:endParaRPr lang="pl-PL" sz="4800" b="1" cap="small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Symbol zastępczy zawartości 3" descr="SDC191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8180" t="19724" r="6324" b="2229"/>
          <a:stretch>
            <a:fillRect/>
          </a:stretch>
        </p:blipFill>
        <p:spPr>
          <a:xfrm>
            <a:off x="323528" y="1124744"/>
            <a:ext cx="2664296" cy="3672408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 descr="P3110375.JPG"/>
          <p:cNvPicPr>
            <a:picLocks noChangeAspect="1"/>
          </p:cNvPicPr>
          <p:nvPr/>
        </p:nvPicPr>
        <p:blipFill>
          <a:blip r:embed="rId3" cstate="print">
            <a:lum bright="10000" contrast="10000"/>
          </a:blip>
          <a:srcRect l="19118" r="25000"/>
          <a:stretch>
            <a:fillRect/>
          </a:stretch>
        </p:blipFill>
        <p:spPr>
          <a:xfrm>
            <a:off x="3203848" y="1124744"/>
            <a:ext cx="2736304" cy="3672408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323528" y="494116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cap="small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Mariola Mielniczuk</a:t>
            </a:r>
            <a:endParaRPr lang="pl-PL" b="1" cap="small" dirty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203848" y="494116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cap="small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Stanisław Niesporek </a:t>
            </a:r>
            <a:endParaRPr lang="pl-PL" b="1" cap="small" dirty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79512" y="5445224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Konsultantami naszego miniprzedsiębiorstwa byli nasi rodzice, którzy aktywnie wspierali nas i naszą działalność. To właśnie oni pomagali nam zareklamować nasze produkty szerszej grupie konsumentów oraz zapewniali nam inspirację i zachęcali do dalszego działania.</a:t>
            </a:r>
            <a:endParaRPr lang="pl-PL" dirty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156176" y="494116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cap="small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Urszula Iwanek</a:t>
            </a:r>
            <a:endParaRPr lang="pl-PL" b="1" cap="small" dirty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1" name="Picture 2" descr="C:\Users\agnieszka\Desktop\szkola\ckart\ck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1187624" cy="786801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Obraz 9" descr="photo001.jpg"/>
          <p:cNvPicPr>
            <a:picLocks noChangeAspect="1"/>
          </p:cNvPicPr>
          <p:nvPr/>
        </p:nvPicPr>
        <p:blipFill>
          <a:blip r:embed="rId5" cstate="print"/>
          <a:srcRect b="1477"/>
          <a:stretch>
            <a:fillRect/>
          </a:stretch>
        </p:blipFill>
        <p:spPr>
          <a:xfrm>
            <a:off x="6156176" y="1124744"/>
            <a:ext cx="2628675" cy="3672408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4800" b="1" cap="small" dirty="0" smtClean="0">
                <a:solidFill>
                  <a:schemeClr val="bg2">
                    <a:lumMod val="10000"/>
                  </a:schemeClr>
                </a:solidFill>
              </a:rPr>
              <a:t>Produkty</a:t>
            </a:r>
            <a:endParaRPr lang="pl-PL" sz="4800" b="1" cap="small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9" name="Symbol zastępczy zawartości 8" descr="SDC1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196" t="6400" r="9074"/>
          <a:stretch>
            <a:fillRect/>
          </a:stretch>
        </p:blipFill>
        <p:spPr>
          <a:xfrm>
            <a:off x="395536" y="1196752"/>
            <a:ext cx="2376264" cy="3411760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 descr="_s0.zmniejszacz.pl_103_1602_zmniejszacz-pl_667295.jpg"/>
          <p:cNvPicPr>
            <a:picLocks noChangeAspect="1"/>
          </p:cNvPicPr>
          <p:nvPr/>
        </p:nvPicPr>
        <p:blipFill>
          <a:blip r:embed="rId3" cstate="print"/>
          <a:srcRect t="12121"/>
          <a:stretch>
            <a:fillRect/>
          </a:stretch>
        </p:blipFill>
        <p:spPr>
          <a:xfrm>
            <a:off x="3059832" y="1196752"/>
            <a:ext cx="2952328" cy="1945852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az 9" descr="101_1589.JPG"/>
          <p:cNvPicPr>
            <a:picLocks noChangeAspect="1"/>
          </p:cNvPicPr>
          <p:nvPr/>
        </p:nvPicPr>
        <p:blipFill>
          <a:blip r:embed="rId4" cstate="print"/>
          <a:srcRect l="5374" r="3264" b="5279"/>
          <a:stretch>
            <a:fillRect/>
          </a:stretch>
        </p:blipFill>
        <p:spPr>
          <a:xfrm>
            <a:off x="6300192" y="1196752"/>
            <a:ext cx="2448272" cy="3384376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raz 11" descr="IMG_1618.JPG"/>
          <p:cNvPicPr>
            <a:picLocks noChangeAspect="1"/>
          </p:cNvPicPr>
          <p:nvPr/>
        </p:nvPicPr>
        <p:blipFill>
          <a:blip r:embed="rId5" cstate="print">
            <a:lum contrast="10000"/>
          </a:blip>
          <a:srcRect t="18182" r="33333" b="40626"/>
          <a:stretch>
            <a:fillRect/>
          </a:stretch>
        </p:blipFill>
        <p:spPr>
          <a:xfrm>
            <a:off x="3059832" y="3212976"/>
            <a:ext cx="2952328" cy="1368152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ole tekstowe 12"/>
          <p:cNvSpPr txBox="1"/>
          <p:nvPr/>
        </p:nvSpPr>
        <p:spPr>
          <a:xfrm>
            <a:off x="179512" y="4869160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cap="small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Malunki na koszulkach</a:t>
            </a:r>
          </a:p>
          <a:p>
            <a:pPr algn="ctr"/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Niepowtarzalne, oryginalne obrazy ręcznie malowane według wzoru wybranego przez klienta.</a:t>
            </a:r>
            <a:endParaRPr lang="pl-PL" dirty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3059832" y="4797152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cap="small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Kolekcja z filcu</a:t>
            </a:r>
          </a:p>
          <a:p>
            <a:pPr algn="ctr"/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Ręcznie robione kolczyki, korale, bransoletki oraz szale.</a:t>
            </a:r>
          </a:p>
          <a:p>
            <a:pPr algn="ctr"/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Oferujemy szeroką gamę kolorystyczną oraz wiele wzorów.</a:t>
            </a:r>
            <a:endParaRPr lang="pl-PL" dirty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6084168" y="4797152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cap="small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Produkty okazjonalne</a:t>
            </a:r>
          </a:p>
          <a:p>
            <a:pPr algn="ctr"/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W zależności od okazji proponujemy kartki, lizaki, świeczki, aniołki oraz wiele innych ciekawych produktów.</a:t>
            </a:r>
            <a:endParaRPr lang="pl-PL" dirty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6" name="Picture 2" descr="C:\Users\agnieszka\Desktop\szkola\ckart\ckar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1"/>
            <a:ext cx="1187624" cy="786801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pl-PL" sz="4800" b="1" cap="small" dirty="0" smtClean="0">
                <a:solidFill>
                  <a:schemeClr val="bg2">
                    <a:lumMod val="10000"/>
                  </a:schemeClr>
                </a:solidFill>
              </a:rPr>
              <a:t>Funkcjonowanie miniprzedsiębiorstwa</a:t>
            </a:r>
            <a:endParaRPr lang="pl-PL" sz="4800" b="1" cap="small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23528" y="1988840"/>
            <a:ext cx="84969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Gdy zakładałyśmy miniprzedsiębiorstwo CK Art byłyśmy tylko znajomymi z równoległej klasy. Dzięki udziałowi w tym przedsięwzięciu zintegrowałyśmy się ze sobą i lepiej poznały swoje dobre oraz słabsze strony. Nie było łatwo, gdyż podczas współpracy napotykałyśmy się na różnego rodzaju problemy, jednak jednym z naszych sukcesów jest to, że nauczyłyśmy się pokojowo rozwiązywać konflikty, co pozwoliło na poprawienie naszych stosunków w zespole i polepszenie współpracy. Jesteśmy w stanie szybko podejmować decyzje, co sprzyja rozwojowi samego miniprzedsiębiorstwa. Nauczyłyśmy się pracować w zespole i w pełni na sobie polegać pomimo wielu różnic.</a:t>
            </a:r>
          </a:p>
          <a:p>
            <a:pPr algn="ctr"/>
            <a:endParaRPr lang="pl-PL" dirty="0" smtClean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  <a:p>
            <a:pPr algn="ctr"/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Nasze miniprzedsiębiorstwo rozwijało się stosunkowo szybko, dzięki innowacyjnym i niepowtarzalnym produktom. Dzięki starannemu wykonaniu oraz szerokiemu katalogowi produktów (wykonywanych również na zamówienie) zyskałyśmy stałych klientów. Rozszerzyłyśmy swoją działalność o sprzedaż poza szkołą oraz działalność internetową, co również przyczyniło się do szybkiego rozwoju.</a:t>
            </a:r>
          </a:p>
          <a:p>
            <a:pPr algn="ctr"/>
            <a:endParaRPr lang="pl-PL" dirty="0" smtClean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7" name="Picture 2" descr="C:\Users\agnieszka\Desktop\szkola\ckart\ck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187624" cy="786801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95536" y="1052736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Mocną stroną naszego </a:t>
            </a:r>
            <a:r>
              <a:rPr lang="pl-PL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miniprzesiębiorstwa</a:t>
            </a:r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jest również nasz dyrektor finansowy – Magdalena Miś, która nie tylko, w profesjonalny sposób, zajmuje się naszymi finansami, ale również stała się autorytetem wśród innych dyrektorów finansowych w naszej szkole. Dzięki swoim umiejętnością oraz perfekcyjnemu opanowaniu sposobów rozliczania się oraz programów do tego służących, chętnie służy pomocą wszystkim, którzy jej potrzebują.</a:t>
            </a:r>
          </a:p>
          <a:p>
            <a:pPr algn="ctr"/>
            <a:endParaRPr lang="pl-PL" dirty="0" smtClean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  <a:p>
            <a:pPr algn="ctr"/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Jednym z głównych celów zespołu CK Art-u jest szerzenie kreatywności wśród młodych ludzi nie zależnie od wieku czy narodowości. Postanowiłyśmy więc przystąpić do międzynarodowego programu </a:t>
            </a:r>
            <a:r>
              <a:rPr lang="pl-PL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JA-YE</a:t>
            </a:r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Enterprise</a:t>
            </a:r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Without</a:t>
            </a:r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Borders</a:t>
            </a:r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. Dzięki niemu udało nam się nawiązać współpracę z zagranicznymi </a:t>
            </a:r>
            <a:r>
              <a:rPr lang="pl-PL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miniprzedsiębiorstwami</a:t>
            </a:r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:</a:t>
            </a:r>
          </a:p>
          <a:p>
            <a:pPr algn="ctr">
              <a:buFont typeface="Arial" pitchFamily="34" charset="0"/>
              <a:buChar char="•"/>
            </a:pPr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Green </a:t>
            </a:r>
            <a:r>
              <a:rPr lang="pl-PL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Treeumph</a:t>
            </a:r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AE z Portugalii,</a:t>
            </a:r>
          </a:p>
          <a:p>
            <a:pPr algn="ctr">
              <a:buFont typeface="Arial" pitchFamily="34" charset="0"/>
              <a:buChar char="•"/>
            </a:pPr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Junior </a:t>
            </a:r>
            <a:r>
              <a:rPr lang="pl-PL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Guides</a:t>
            </a:r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z Rumunii,</a:t>
            </a:r>
          </a:p>
          <a:p>
            <a:pPr algn="ctr">
              <a:buFont typeface="Arial" pitchFamily="34" charset="0"/>
              <a:buChar char="•"/>
            </a:pPr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Cest</a:t>
            </a:r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La </a:t>
            </a:r>
            <a:r>
              <a:rPr lang="pl-PL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Vie</a:t>
            </a:r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z USA.</a:t>
            </a:r>
          </a:p>
          <a:p>
            <a:pPr algn="ctr"/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Współpraca z nimi umożliwiła nam poszerzenie horyzontów i idei CK Art, a także reklamę międzynarodową. Jesteśmy w stałym kontakcie mailowym, który umożliwia nam wymianę własnych doświadczeń i pomysłów. </a:t>
            </a:r>
            <a:endParaRPr lang="pl-PL" dirty="0"/>
          </a:p>
        </p:txBody>
      </p:sp>
      <p:pic>
        <p:nvPicPr>
          <p:cNvPr id="7" name="Picture 2" descr="C:\Users\agnieszka\Desktop\szkola\ckart\ck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187624" cy="786801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pl-PL" sz="5400" b="1" cap="small" dirty="0" smtClean="0">
                <a:solidFill>
                  <a:schemeClr val="bg2">
                    <a:lumMod val="10000"/>
                  </a:schemeClr>
                </a:solidFill>
              </a:rPr>
              <a:t>Finanse</a:t>
            </a:r>
            <a:endParaRPr lang="pl-PL" sz="5400" b="1" cap="small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1"/>
          </p:nvPr>
        </p:nvSpPr>
        <p:spPr>
          <a:xfrm>
            <a:off x="323528" y="4725144"/>
            <a:ext cx="82192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8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Kapitał początkowy wyniósł </a:t>
            </a:r>
            <a:r>
              <a:rPr lang="pl-PL" sz="18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135zł - </a:t>
            </a:r>
            <a:r>
              <a:rPr lang="pl-PL" sz="18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każdy ze wspólników wpłacił </a:t>
            </a:r>
            <a:r>
              <a:rPr lang="pl-PL" sz="18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15zł</a:t>
            </a:r>
          </a:p>
          <a:p>
            <a:pPr algn="ctr"/>
            <a:r>
              <a:rPr lang="pl-PL" sz="18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Stopa </a:t>
            </a:r>
            <a:r>
              <a:rPr lang="pl-PL" sz="18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zwrotu na kapitale własnym </a:t>
            </a:r>
            <a:r>
              <a:rPr lang="pl-PL" sz="18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wyniosła </a:t>
            </a:r>
            <a:r>
              <a:rPr lang="pl-PL" sz="18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313,09</a:t>
            </a:r>
            <a:r>
              <a:rPr lang="pl-PL" sz="18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%</a:t>
            </a:r>
          </a:p>
          <a:p>
            <a:pPr algn="ctr"/>
            <a:r>
              <a:rPr lang="pl-PL" sz="18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Zysk brutto: 591,75zł</a:t>
            </a:r>
          </a:p>
          <a:p>
            <a:pPr algn="ctr"/>
            <a:r>
              <a:rPr lang="pl-PL" sz="18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Zysk netto: 422,67zł</a:t>
            </a:r>
          </a:p>
          <a:p>
            <a:pPr algn="ctr"/>
            <a:endParaRPr lang="pl-PL" sz="1800" dirty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  <a:p>
            <a:pPr algn="ctr">
              <a:buNone/>
            </a:pPr>
            <a:endParaRPr lang="pl-PL" sz="1800" dirty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1619672" y="1340768"/>
          <a:ext cx="6187089" cy="3189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 descr="C:\Users\agnieszka\Desktop\szkola\ckart\ck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187624" cy="786801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710</Words>
  <Application>Microsoft Office PowerPoint</Application>
  <PresentationFormat>Pokaz na ekranie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Prezentacja programu PowerPoint</vt:lpstr>
      <vt:lpstr>Wspólnicy</vt:lpstr>
      <vt:lpstr>Reprezentacja na konkursie</vt:lpstr>
      <vt:lpstr>Opiekun miniprzedsiębiorstwa</vt:lpstr>
      <vt:lpstr>Konsultanci</vt:lpstr>
      <vt:lpstr>Produkty</vt:lpstr>
      <vt:lpstr>Funkcjonowanie miniprzedsiębiorstwa</vt:lpstr>
      <vt:lpstr>Prezentacja programu PowerPoint</vt:lpstr>
      <vt:lpstr>Finanse</vt:lpstr>
      <vt:lpstr>Zyski pozafinansowe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bAcA</dc:creator>
  <cp:lastModifiedBy>FMP</cp:lastModifiedBy>
  <cp:revision>31</cp:revision>
  <dcterms:created xsi:type="dcterms:W3CDTF">2012-05-19T09:17:24Z</dcterms:created>
  <dcterms:modified xsi:type="dcterms:W3CDTF">2012-05-23T13:50:43Z</dcterms:modified>
</cp:coreProperties>
</file>