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7F7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825" autoAdjust="0"/>
    <p:restoredTop sz="94660"/>
  </p:normalViewPr>
  <p:slideViewPr>
    <p:cSldViewPr snapToGrid="0">
      <p:cViewPr>
        <p:scale>
          <a:sx n="100" d="100"/>
          <a:sy n="100" d="100"/>
        </p:scale>
        <p:origin x="456" y="3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braz panoramiczny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ytuł i po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erta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a nazwy cyta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wda lub fał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BFA754-D5C3-4E66-96A6-867B257F58DC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84065D-F351-4B03-BD91-D8A6B8D4B362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l-PL" smtClean="0"/>
              <a:t>Kliknij ikonę, aby dodać obraz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5/22/2014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8" r:id="rId2"/>
    <p:sldLayoutId id="2147483651" r:id="rId3"/>
    <p:sldLayoutId id="2147483669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l-PL" dirty="0" smtClean="0"/>
              <a:t>                 </a:t>
            </a:r>
            <a:r>
              <a:rPr lang="pl-PL" sz="4800" b="1" dirty="0" smtClean="0">
                <a:latin typeface="Bookman Old Style" panose="02050604050505020204" pitchFamily="18" charset="0"/>
              </a:rPr>
              <a:t>Delta Style</a:t>
            </a:r>
            <a:endParaRPr lang="pl-PL" sz="4800" b="1" dirty="0">
              <a:latin typeface="Bookman Old Style" panose="020506040505050202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2692398" y="4038595"/>
            <a:ext cx="6815669" cy="939804"/>
          </a:xfrm>
        </p:spPr>
        <p:txBody>
          <a:bodyPr>
            <a:noAutofit/>
          </a:bodyPr>
          <a:lstStyle/>
          <a:p>
            <a:r>
              <a:rPr lang="pl-PL" sz="2400" b="1" dirty="0" smtClean="0">
                <a:latin typeface="Bookman Old Style" pitchFamily="18" charset="0"/>
              </a:rPr>
              <a:t>VIII LO im. Komisji Edukacji Narodowej </a:t>
            </a:r>
            <a:br>
              <a:rPr lang="pl-PL" sz="2400" b="1" dirty="0" smtClean="0">
                <a:latin typeface="Bookman Old Style" pitchFamily="18" charset="0"/>
              </a:rPr>
            </a:br>
            <a:r>
              <a:rPr lang="pl-PL" sz="2400" b="1" dirty="0" smtClean="0">
                <a:latin typeface="Bookman Old Style" pitchFamily="18" charset="0"/>
              </a:rPr>
              <a:t>w Gdańsku</a:t>
            </a:r>
            <a:endParaRPr lang="pl-PL" sz="2400" b="1" dirty="0">
              <a:latin typeface="Bookman Old Style" pitchFamily="18" charset="0"/>
            </a:endParaRPr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678" y="1219200"/>
            <a:ext cx="2625969" cy="2625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68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ookman Old Style" pitchFamily="18" charset="0"/>
              </a:rPr>
              <a:t>Podsumowanie</a:t>
            </a:r>
            <a:endParaRPr lang="pl-PL" b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pl-PL" dirty="0" smtClean="0"/>
              <a:t>	</a:t>
            </a:r>
            <a:r>
              <a:rPr lang="pl-PL" dirty="0" smtClean="0">
                <a:latin typeface="Bookman Old Style" pitchFamily="18" charset="0"/>
              </a:rPr>
              <a:t>Działalność naszego </a:t>
            </a:r>
            <a:r>
              <a:rPr lang="pl-PL" dirty="0" err="1" smtClean="0">
                <a:latin typeface="Bookman Old Style" pitchFamily="18" charset="0"/>
              </a:rPr>
              <a:t>miniprzedsiębiorstwa</a:t>
            </a:r>
            <a:r>
              <a:rPr lang="pl-PL" dirty="0" smtClean="0">
                <a:latin typeface="Bookman Old Style" pitchFamily="18" charset="0"/>
              </a:rPr>
              <a:t> przyniosła liczne korzyści zarówno nam, jak i klientom. Uczniowie zyskali nową, modną i wygodną alternatywę dla mundurków, a nauczyciele mogli poczuć się młodziej, nosząc tę samą odzież, co ich podopieczni. Nasze liceum zyskało prestiż poprzez  udział w programie </a:t>
            </a:r>
            <a:r>
              <a:rPr lang="pl-PL" dirty="0" err="1" smtClean="0">
                <a:latin typeface="Bookman Old Style" pitchFamily="18" charset="0"/>
              </a:rPr>
              <a:t>miniprzedsiębiorstw</a:t>
            </a:r>
            <a:r>
              <a:rPr lang="pl-PL" dirty="0" smtClean="0">
                <a:latin typeface="Bookman Old Style" pitchFamily="18" charset="0"/>
              </a:rPr>
              <a:t> i targach w Warszawie.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341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156" y="827812"/>
            <a:ext cx="5537859" cy="5176482"/>
          </a:xfrm>
        </p:spPr>
      </p:pic>
      <p:sp>
        <p:nvSpPr>
          <p:cNvPr id="5" name="pole tekstowe 4"/>
          <p:cNvSpPr txBox="1"/>
          <p:nvPr/>
        </p:nvSpPr>
        <p:spPr>
          <a:xfrm>
            <a:off x="6505015" y="827812"/>
            <a:ext cx="4397448" cy="5201424"/>
          </a:xfrm>
          <a:prstGeom prst="rect">
            <a:avLst/>
          </a:prstGeom>
          <a:solidFill>
            <a:srgbClr val="F7F7F7"/>
          </a:solidFill>
        </p:spPr>
        <p:txBody>
          <a:bodyPr wrap="square" rtlCol="0">
            <a:spAutoFit/>
          </a:bodyPr>
          <a:lstStyle/>
          <a:p>
            <a:endParaRPr lang="pl-PL" sz="2800" dirty="0" smtClean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endParaRPr lang="pl-PL" sz="2800" dirty="0">
              <a:latin typeface="Bookman Old Style" panose="02050604050505020204" pitchFamily="18" charset="0"/>
              <a:cs typeface="Arial" panose="020B0604020202020204" pitchFamily="34" charset="0"/>
            </a:endParaRPr>
          </a:p>
          <a:p>
            <a:r>
              <a:rPr lang="pl-PL" sz="2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Jesteśmy grupą dziesięciorga przyjaciół z VIII LO w Gdańsku </a:t>
            </a:r>
            <a:br>
              <a:rPr lang="pl-PL" sz="2800" dirty="0" smtClean="0">
                <a:latin typeface="Bookman Old Style" panose="02050604050505020204" pitchFamily="18" charset="0"/>
                <a:cs typeface="Arial" panose="020B0604020202020204" pitchFamily="34" charset="0"/>
              </a:rPr>
            </a:br>
            <a:r>
              <a:rPr lang="pl-PL" sz="2800" dirty="0" smtClean="0">
                <a:latin typeface="Bookman Old Style" panose="02050604050505020204" pitchFamily="18" charset="0"/>
                <a:cs typeface="Arial" panose="020B0604020202020204" pitchFamily="34" charset="0"/>
              </a:rPr>
              <a:t>z klasy IIB o profilu matematyczno-geograficznym.</a:t>
            </a:r>
          </a:p>
          <a:p>
            <a:endParaRPr lang="pl-PL" sz="18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dirty="0"/>
          </a:p>
          <a:p>
            <a:endParaRPr lang="pl-PL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dirty="0"/>
          </a:p>
          <a:p>
            <a:endParaRPr lang="pl-PL" sz="18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43734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ookman Old Style" pitchFamily="18" charset="0"/>
              </a:rPr>
              <a:t>Reprezentacja konkursowa</a:t>
            </a:r>
            <a:endParaRPr lang="pl-PL" b="1" dirty="0">
              <a:latin typeface="Bookman Old Style" pitchFamily="18" charset="0"/>
            </a:endParaRPr>
          </a:p>
        </p:txBody>
      </p:sp>
      <p:pic>
        <p:nvPicPr>
          <p:cNvPr id="3074" name="Picture 2" descr="C:\Users\Dom\Pictures\WP_20140518_00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067663" y="2657475"/>
            <a:ext cx="1695588" cy="3009900"/>
          </a:xfrm>
          <a:prstGeom prst="rect">
            <a:avLst/>
          </a:prstGeom>
          <a:noFill/>
        </p:spPr>
      </p:pic>
      <p:pic>
        <p:nvPicPr>
          <p:cNvPr id="3075" name="Picture 3" descr="C:\Users\Dom\Pictures\WP_20140518_009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67176" y="2607808"/>
            <a:ext cx="1724024" cy="3002417"/>
          </a:xfrm>
          <a:prstGeom prst="rect">
            <a:avLst/>
          </a:prstGeom>
          <a:noFill/>
        </p:spPr>
      </p:pic>
      <p:pic>
        <p:nvPicPr>
          <p:cNvPr id="3076" name="Picture 4" descr="C:\Users\Dom\Pictures\WP_20140518_011(3)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62725" y="2636384"/>
            <a:ext cx="1685925" cy="3011942"/>
          </a:xfrm>
          <a:prstGeom prst="rect">
            <a:avLst/>
          </a:prstGeom>
          <a:noFill/>
        </p:spPr>
      </p:pic>
      <p:pic>
        <p:nvPicPr>
          <p:cNvPr id="3077" name="Picture 5" descr="C:\Users\Dom\Pictures\WP_20140518_012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4950" y="2600325"/>
            <a:ext cx="1735454" cy="3000375"/>
          </a:xfrm>
          <a:prstGeom prst="rect">
            <a:avLst/>
          </a:prstGeom>
          <a:noFill/>
        </p:spPr>
      </p:pic>
      <p:sp>
        <p:nvSpPr>
          <p:cNvPr id="8" name="pole tekstowe 7"/>
          <p:cNvSpPr txBox="1"/>
          <p:nvPr/>
        </p:nvSpPr>
        <p:spPr>
          <a:xfrm>
            <a:off x="1466850" y="5734050"/>
            <a:ext cx="17335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Bookman Old Style" pitchFamily="18" charset="0"/>
              </a:rPr>
              <a:t>Michał Moszczyński </a:t>
            </a:r>
          </a:p>
          <a:p>
            <a:r>
              <a:rPr lang="pl-PL" sz="1200" dirty="0" smtClean="0">
                <a:latin typeface="Bookman Old Style" pitchFamily="18" charset="0"/>
              </a:rPr>
              <a:t>Dyrektor Naczelny</a:t>
            </a:r>
            <a:endParaRPr lang="pl-PL" sz="1200" dirty="0">
              <a:latin typeface="Bookman Old Style" pitchFamily="18" charset="0"/>
            </a:endParaRPr>
          </a:p>
        </p:txBody>
      </p:sp>
      <p:sp>
        <p:nvSpPr>
          <p:cNvPr id="9" name="pole tekstowe 8"/>
          <p:cNvSpPr txBox="1"/>
          <p:nvPr/>
        </p:nvSpPr>
        <p:spPr>
          <a:xfrm>
            <a:off x="4010025" y="5715000"/>
            <a:ext cx="18669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Bookman Old Style" pitchFamily="18" charset="0"/>
              </a:rPr>
              <a:t>Agata Drews </a:t>
            </a:r>
          </a:p>
          <a:p>
            <a:r>
              <a:rPr lang="pl-PL" sz="1200" dirty="0" smtClean="0">
                <a:latin typeface="Bookman Old Style" pitchFamily="18" charset="0"/>
              </a:rPr>
              <a:t>Dyrektor ds. finansów</a:t>
            </a:r>
            <a:endParaRPr lang="pl-PL" sz="1200" dirty="0">
              <a:latin typeface="Bookman Old Style" pitchFamily="18" charset="0"/>
            </a:endParaRPr>
          </a:p>
        </p:txBody>
      </p:sp>
      <p:sp>
        <p:nvSpPr>
          <p:cNvPr id="10" name="pole tekstowe 9"/>
          <p:cNvSpPr txBox="1"/>
          <p:nvPr/>
        </p:nvSpPr>
        <p:spPr>
          <a:xfrm>
            <a:off x="6581775" y="5753100"/>
            <a:ext cx="17240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Bookman Old Style" pitchFamily="18" charset="0"/>
              </a:rPr>
              <a:t>Sabina Mateja </a:t>
            </a:r>
          </a:p>
          <a:p>
            <a:r>
              <a:rPr lang="pl-PL" sz="1200" dirty="0" smtClean="0">
                <a:latin typeface="Bookman Old Style" pitchFamily="18" charset="0"/>
              </a:rPr>
              <a:t>Wspólnik</a:t>
            </a:r>
            <a:endParaRPr lang="pl-PL" sz="1200" dirty="0">
              <a:latin typeface="Bookman Old Style" pitchFamily="18" charset="0"/>
            </a:endParaRPr>
          </a:p>
        </p:txBody>
      </p:sp>
      <p:sp>
        <p:nvSpPr>
          <p:cNvPr id="11" name="pole tekstowe 10"/>
          <p:cNvSpPr txBox="1"/>
          <p:nvPr/>
        </p:nvSpPr>
        <p:spPr>
          <a:xfrm>
            <a:off x="9086850" y="5762625"/>
            <a:ext cx="17049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200" dirty="0" smtClean="0">
                <a:latin typeface="Bookman Old Style" pitchFamily="18" charset="0"/>
              </a:rPr>
              <a:t>Szymon Król </a:t>
            </a:r>
          </a:p>
          <a:p>
            <a:r>
              <a:rPr lang="pl-PL" sz="1200" dirty="0" smtClean="0">
                <a:latin typeface="Bookman Old Style" pitchFamily="18" charset="0"/>
              </a:rPr>
              <a:t>Wspólnik</a:t>
            </a:r>
            <a:endParaRPr lang="pl-PL" sz="1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3336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b="1" dirty="0" smtClean="0">
                <a:latin typeface="Bookman Old Style" pitchFamily="18" charset="0"/>
              </a:rPr>
              <a:t>Opiekun </a:t>
            </a:r>
            <a:r>
              <a:rPr lang="pl-PL" b="1" dirty="0" err="1" smtClean="0">
                <a:latin typeface="Bookman Old Style" pitchFamily="18" charset="0"/>
              </a:rPr>
              <a:t>miniprzedsiębiorstwa</a:t>
            </a:r>
            <a:r>
              <a:rPr lang="pl-PL" b="1" dirty="0" smtClean="0">
                <a:latin typeface="Bookman Old Style" pitchFamily="18" charset="0"/>
              </a:rPr>
              <a:t> – Tadeusz Chądzyński</a:t>
            </a:r>
            <a:endParaRPr lang="pl-PL" b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67075" y="2876550"/>
            <a:ext cx="7629522" cy="2999318"/>
          </a:xfrm>
        </p:spPr>
        <p:txBody>
          <a:bodyPr>
            <a:normAutofit lnSpcReduction="10000"/>
          </a:bodyPr>
          <a:lstStyle/>
          <a:p>
            <a:pPr algn="just">
              <a:buNone/>
            </a:pPr>
            <a:r>
              <a:rPr lang="pl-PL" dirty="0" smtClean="0"/>
              <a:t>	</a:t>
            </a:r>
            <a:r>
              <a:rPr lang="pl-PL" dirty="0" smtClean="0">
                <a:latin typeface="Bookman Old Style" pitchFamily="18" charset="0"/>
              </a:rPr>
              <a:t>„Uczniowie, organizując i prowadząc młodzieżowe </a:t>
            </a:r>
            <a:r>
              <a:rPr lang="pl-PL" dirty="0" err="1" smtClean="0">
                <a:latin typeface="Bookman Old Style" pitchFamily="18" charset="0"/>
              </a:rPr>
              <a:t>miniprzedsiębiorstwo</a:t>
            </a:r>
            <a:r>
              <a:rPr lang="pl-PL" dirty="0" smtClean="0">
                <a:latin typeface="Bookman Old Style" pitchFamily="18" charset="0"/>
              </a:rPr>
              <a:t>, mają możliwość zastosowania w praktyce wiedzy, którą zdobyli na zajęciach przedmiotu podstawy przedsiębiorczości oraz wykształcenia </a:t>
            </a:r>
            <a:br>
              <a:rPr lang="pl-PL" dirty="0" smtClean="0">
                <a:latin typeface="Bookman Old Style" pitchFamily="18" charset="0"/>
              </a:rPr>
            </a:br>
            <a:r>
              <a:rPr lang="pl-PL" dirty="0" smtClean="0">
                <a:latin typeface="Bookman Old Style" pitchFamily="18" charset="0"/>
              </a:rPr>
              <a:t>i rozwinięcia umiejętności pożądanych przy prowadzeniu samodzielnej działalności gospodarczej.”</a:t>
            </a:r>
            <a:endParaRPr lang="pl-PL" dirty="0">
              <a:latin typeface="Bookman Old Style" pitchFamily="18" charset="0"/>
            </a:endParaRPr>
          </a:p>
        </p:txBody>
      </p:sp>
      <p:pic>
        <p:nvPicPr>
          <p:cNvPr id="1026" name="Picture 2" descr="C:\Users\Dom\Downloads\1921180_609080685845493_753368446_o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66838" y="2867025"/>
            <a:ext cx="2063163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53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ookman Old Style" pitchFamily="18" charset="0"/>
              </a:rPr>
              <a:t>Konsultanci</a:t>
            </a:r>
            <a:endParaRPr lang="pl-PL" b="1" dirty="0">
              <a:latin typeface="Bookman Old Style" pitchFamily="18" charset="0"/>
            </a:endParaRPr>
          </a:p>
        </p:txBody>
      </p:sp>
      <p:pic>
        <p:nvPicPr>
          <p:cNvPr id="2050" name="Picture 2" descr="C:\Users\Dom\Desktop\Agata\IMG_135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25576" y="2600324"/>
            <a:ext cx="1803399" cy="2404339"/>
          </a:xfrm>
          <a:prstGeom prst="rect">
            <a:avLst/>
          </a:prstGeom>
          <a:noFill/>
        </p:spPr>
      </p:pic>
      <p:pic>
        <p:nvPicPr>
          <p:cNvPr id="2051" name="Picture 3" descr="C:\Users\Dom\Desktop\10308557_679927558735338_560883190037921907_n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48749" y="2561466"/>
            <a:ext cx="1752601" cy="2365521"/>
          </a:xfrm>
          <a:prstGeom prst="rect">
            <a:avLst/>
          </a:prstGeom>
          <a:noFill/>
        </p:spPr>
      </p:pic>
      <p:sp>
        <p:nvSpPr>
          <p:cNvPr id="7" name="pole tekstowe 6"/>
          <p:cNvSpPr txBox="1"/>
          <p:nvPr/>
        </p:nvSpPr>
        <p:spPr>
          <a:xfrm>
            <a:off x="1209675" y="5105400"/>
            <a:ext cx="2209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Bookman Old Style" pitchFamily="18" charset="0"/>
              </a:rPr>
              <a:t>Marzena Drews</a:t>
            </a:r>
            <a:br>
              <a:rPr lang="pl-PL" sz="1200" dirty="0" smtClean="0">
                <a:latin typeface="Bookman Old Style" pitchFamily="18" charset="0"/>
              </a:rPr>
            </a:br>
            <a:r>
              <a:rPr lang="pl-PL" sz="1200" dirty="0" smtClean="0">
                <a:latin typeface="Bookman Old Style" pitchFamily="18" charset="0"/>
              </a:rPr>
              <a:t>przedsiębiorstwo ZHS </a:t>
            </a:r>
            <a:r>
              <a:rPr lang="pl-PL" sz="1200" dirty="0" err="1" smtClean="0">
                <a:latin typeface="Bookman Old Style" pitchFamily="18" charset="0"/>
              </a:rPr>
              <a:t>Hydromech</a:t>
            </a:r>
            <a:r>
              <a:rPr lang="pl-PL" sz="1200" dirty="0" smtClean="0">
                <a:latin typeface="Bookman Old Style" pitchFamily="18" charset="0"/>
              </a:rPr>
              <a:t> SA</a:t>
            </a:r>
            <a:br>
              <a:rPr lang="pl-PL" sz="1200" dirty="0" smtClean="0">
                <a:latin typeface="Bookman Old Style" pitchFamily="18" charset="0"/>
              </a:rPr>
            </a:br>
            <a:r>
              <a:rPr lang="pl-PL" sz="1200" dirty="0" smtClean="0">
                <a:latin typeface="Bookman Old Style" pitchFamily="18" charset="0"/>
              </a:rPr>
              <a:t>(doradca dyrektora finansowego)</a:t>
            </a:r>
            <a:endParaRPr lang="pl-PL" sz="1200" dirty="0">
              <a:latin typeface="Bookman Old Style" pitchFamily="18" charset="0"/>
            </a:endParaRPr>
          </a:p>
        </p:txBody>
      </p:sp>
      <p:sp>
        <p:nvSpPr>
          <p:cNvPr id="8" name="pole tekstowe 7"/>
          <p:cNvSpPr txBox="1"/>
          <p:nvPr/>
        </p:nvSpPr>
        <p:spPr>
          <a:xfrm>
            <a:off x="8820150" y="5038725"/>
            <a:ext cx="2295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Bookman Old Style" pitchFamily="18" charset="0"/>
              </a:rPr>
              <a:t>Katarzyna Tokarska </a:t>
            </a:r>
          </a:p>
          <a:p>
            <a:pPr algn="ctr"/>
            <a:r>
              <a:rPr lang="pl-PL" sz="1200" dirty="0" smtClean="0">
                <a:latin typeface="Bookman Old Style" pitchFamily="18" charset="0"/>
              </a:rPr>
              <a:t>Sąd Rejonowy                     w Elblągu                    (doradca dyrektora finansowego)</a:t>
            </a:r>
            <a:endParaRPr lang="pl-PL" sz="1200" dirty="0">
              <a:latin typeface="Bookman Old Style" pitchFamily="18" charset="0"/>
            </a:endParaRPr>
          </a:p>
        </p:txBody>
      </p:sp>
      <p:pic>
        <p:nvPicPr>
          <p:cNvPr id="1026" name="Picture 2" descr="E:\SkyDrive\Obrazy\Z aparatu\WP_20140518_0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53026" y="2571749"/>
            <a:ext cx="1819274" cy="2425699"/>
          </a:xfrm>
          <a:prstGeom prst="rect">
            <a:avLst/>
          </a:prstGeom>
          <a:noFill/>
        </p:spPr>
      </p:pic>
      <p:sp>
        <p:nvSpPr>
          <p:cNvPr id="9" name="pole tekstowe 8"/>
          <p:cNvSpPr txBox="1"/>
          <p:nvPr/>
        </p:nvSpPr>
        <p:spPr>
          <a:xfrm>
            <a:off x="5143500" y="5095875"/>
            <a:ext cx="18383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1200" dirty="0" smtClean="0">
                <a:latin typeface="Bookman Old Style" pitchFamily="18" charset="0"/>
              </a:rPr>
              <a:t>Andrzej Moszczyński</a:t>
            </a:r>
          </a:p>
          <a:p>
            <a:pPr algn="ctr"/>
            <a:r>
              <a:rPr lang="pl-PL" sz="1200" dirty="0" smtClean="0">
                <a:latin typeface="Bookman Old Style" pitchFamily="18" charset="0"/>
              </a:rPr>
              <a:t>F.H.U WEKTOR</a:t>
            </a:r>
          </a:p>
          <a:p>
            <a:pPr algn="ctr"/>
            <a:r>
              <a:rPr lang="pl-PL" sz="1200" dirty="0" smtClean="0">
                <a:latin typeface="Bookman Old Style" pitchFamily="18" charset="0"/>
              </a:rPr>
              <a:t>(doradca dyrektora naczelnego)</a:t>
            </a:r>
            <a:endParaRPr lang="pl-PL" sz="1200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8898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b="1" dirty="0" smtClean="0">
                <a:latin typeface="Bookman Old Style" pitchFamily="18" charset="0"/>
              </a:rPr>
              <a:t>Przedmiot działalności</a:t>
            </a:r>
            <a:endParaRPr lang="pl-PL" b="1" dirty="0">
              <a:latin typeface="Bookman Old Style" pitchFamily="18" charset="0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4010025" y="2800350"/>
            <a:ext cx="6772275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Bluzy i koszulki z logo szkoły jako atrakcyjna alternatywa dla szkolnych mundurków. </a:t>
            </a:r>
          </a:p>
          <a:p>
            <a:pPr>
              <a:lnSpc>
                <a:spcPct val="150000"/>
              </a:lnSpc>
            </a:pPr>
            <a:r>
              <a:rPr lang="pl-PL" dirty="0" smtClean="0">
                <a:latin typeface="Bookman Old Style" pitchFamily="18" charset="0"/>
              </a:rPr>
              <a:t>Cechy wyróżniające nasz produkt: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pl-PL" dirty="0" smtClean="0">
                <a:latin typeface="Bookman Old Style" pitchFamily="18" charset="0"/>
              </a:rPr>
              <a:t> wpasowanie się w najnowsze trendy,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latin typeface="Bookman Old Style" pitchFamily="18" charset="0"/>
              </a:rPr>
              <a:t> szeroka gama krojów, kolorów i rozmiarów,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latin typeface="Bookman Old Style" pitchFamily="18" charset="0"/>
              </a:rPr>
              <a:t> materiał z dużą ilością naturalnej bawełny,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latin typeface="Bookman Old Style" pitchFamily="18" charset="0"/>
              </a:rPr>
              <a:t> wysoka jakość nadruku,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latin typeface="Bookman Old Style" pitchFamily="18" charset="0"/>
              </a:rPr>
              <a:t> dbanie o środowisko poprzez ograniczenie ilości opakowań,</a:t>
            </a:r>
          </a:p>
          <a:p>
            <a:pPr>
              <a:buFont typeface="Arial" pitchFamily="34" charset="0"/>
              <a:buChar char="•"/>
            </a:pPr>
            <a:r>
              <a:rPr lang="pl-PL" dirty="0" smtClean="0">
                <a:latin typeface="Bookman Old Style" pitchFamily="18" charset="0"/>
              </a:rPr>
              <a:t> ciepło, wygoda i miły w dotyku materiał.</a:t>
            </a:r>
            <a:endParaRPr lang="pl-PL" dirty="0">
              <a:latin typeface="Bookman Old Style" pitchFamily="18" charset="0"/>
            </a:endParaRPr>
          </a:p>
        </p:txBody>
      </p:sp>
      <p:pic>
        <p:nvPicPr>
          <p:cNvPr id="2050" name="Picture 2" descr="E:\Pulpit\Bez nazwy-1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36625" y="2529141"/>
            <a:ext cx="3092450" cy="35763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31370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66775" y="982132"/>
            <a:ext cx="10382250" cy="1303867"/>
          </a:xfrm>
        </p:spPr>
        <p:txBody>
          <a:bodyPr>
            <a:normAutofit fontScale="90000"/>
          </a:bodyPr>
          <a:lstStyle/>
          <a:p>
            <a:r>
              <a:rPr lang="pl-PL" b="1" dirty="0" smtClean="0">
                <a:latin typeface="Bookman Old Style" pitchFamily="18" charset="0"/>
              </a:rPr>
              <a:t>Funkcjonowanie </a:t>
            </a:r>
            <a:r>
              <a:rPr lang="pl-PL" b="1" dirty="0" err="1" smtClean="0">
                <a:latin typeface="Bookman Old Style" pitchFamily="18" charset="0"/>
              </a:rPr>
              <a:t>miniprzedsiębiorstwa</a:t>
            </a:r>
            <a:endParaRPr lang="pl-PL" b="1" dirty="0">
              <a:latin typeface="Bookman Old Style" pitchFamily="18" charset="0"/>
            </a:endParaRPr>
          </a:p>
        </p:txBody>
      </p:sp>
      <p:sp>
        <p:nvSpPr>
          <p:cNvPr id="5" name="pole tekstowe 4"/>
          <p:cNvSpPr txBox="1"/>
          <p:nvPr/>
        </p:nvSpPr>
        <p:spPr>
          <a:xfrm>
            <a:off x="1781175" y="2505075"/>
            <a:ext cx="870585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dirty="0" smtClean="0">
                <a:latin typeface="Bookman Old Style" pitchFamily="18" charset="0"/>
              </a:rPr>
              <a:t>Nasze </a:t>
            </a:r>
            <a:r>
              <a:rPr lang="pl-PL" dirty="0" err="1" smtClean="0">
                <a:latin typeface="Bookman Old Style" pitchFamily="18" charset="0"/>
              </a:rPr>
              <a:t>miniprzedsiębiorstwo</a:t>
            </a:r>
            <a:r>
              <a:rPr lang="pl-PL" dirty="0" smtClean="0">
                <a:latin typeface="Bookman Old Style" pitchFamily="18" charset="0"/>
              </a:rPr>
              <a:t> powstało w październiku 2013 roku. Rozpoczęcie działalności poprzedziły zajęcia teoretyczne, prowadzone przez naszego opiekuna, pana Tadeusza Chądzyńskiego, w ramach nauczania przedmiotu „Podstawy przedsiębiorczości”.</a:t>
            </a:r>
          </a:p>
          <a:p>
            <a:pPr algn="just"/>
            <a:endParaRPr lang="pl-PL" dirty="0" smtClean="0">
              <a:latin typeface="Bookman Old Style" pitchFamily="18" charset="0"/>
            </a:endParaRPr>
          </a:p>
          <a:p>
            <a:pPr algn="just"/>
            <a:r>
              <a:rPr lang="pl-PL" dirty="0" smtClean="0">
                <a:latin typeface="Bookman Old Style" pitchFamily="18" charset="0"/>
              </a:rPr>
              <a:t>Pierwszym krokiem było wybranie zarządu </a:t>
            </a:r>
            <a:r>
              <a:rPr lang="pl-PL" dirty="0" err="1" smtClean="0">
                <a:latin typeface="Bookman Old Style" pitchFamily="18" charset="0"/>
              </a:rPr>
              <a:t>miniprzedsiębiorstwa</a:t>
            </a:r>
            <a:r>
              <a:rPr lang="pl-PL" dirty="0" smtClean="0">
                <a:latin typeface="Bookman Old Style" pitchFamily="18" charset="0"/>
              </a:rPr>
              <a:t>                    i określenie przedmiotu działalności, co wbrew pozorom nie było łatwe.            Po podjęciu decyzji o sprzedaży bluz </a:t>
            </a:r>
            <a:br>
              <a:rPr lang="pl-PL" dirty="0" smtClean="0">
                <a:latin typeface="Bookman Old Style" pitchFamily="18" charset="0"/>
              </a:rPr>
            </a:br>
            <a:r>
              <a:rPr lang="pl-PL" dirty="0" smtClean="0">
                <a:latin typeface="Bookman Old Style" pitchFamily="18" charset="0"/>
              </a:rPr>
              <a:t>z nadrukami, rozpoczęliśmy poszukiwania hurtowni odzieży i firmy zajmującej się nadrukami. Równolegle prowadziliśmy kampanię informacyjną i reklamową. Później rozwijaliśmy swoją działalność poprzez dostarczanie naszych produktów do coraz większej liczby szkół i klientów indywidualnych.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397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19151" y="982132"/>
            <a:ext cx="10363200" cy="1303867"/>
          </a:xfrm>
        </p:spPr>
        <p:txBody>
          <a:bodyPr>
            <a:normAutofit fontScale="90000"/>
          </a:bodyPr>
          <a:lstStyle/>
          <a:p>
            <a:pPr algn="l"/>
            <a:r>
              <a:rPr lang="pl-PL" b="1" dirty="0" smtClean="0">
                <a:latin typeface="Bookman Old Style" pitchFamily="18" charset="0"/>
              </a:rPr>
              <a:t>Funkcjonowanie </a:t>
            </a:r>
            <a:r>
              <a:rPr lang="pl-PL" b="1" dirty="0" err="1" smtClean="0">
                <a:latin typeface="Bookman Old Style" pitchFamily="18" charset="0"/>
              </a:rPr>
              <a:t>miniprzedsiębiorstwa</a:t>
            </a:r>
            <a:endParaRPr lang="pl-PL" b="1" dirty="0">
              <a:latin typeface="Bookman Old Style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	Naszym największym sukcesem było osiągnięcie głównego celu biznesowego – osiągnęliśmy pozycję lidera wśród szkolnych </a:t>
            </a:r>
            <a:r>
              <a:rPr lang="pl-PL" dirty="0" err="1" smtClean="0">
                <a:latin typeface="Bookman Old Style" pitchFamily="18" charset="0"/>
              </a:rPr>
              <a:t>miniprzedsiębiorstw</a:t>
            </a:r>
            <a:r>
              <a:rPr lang="pl-PL" dirty="0" smtClean="0">
                <a:latin typeface="Bookman Old Style" pitchFamily="18" charset="0"/>
              </a:rPr>
              <a:t>. Dzięki wysokiej jakości         i przystępnej cenie, nasze produkty stały się hitem                i zintegrowały szkolne społeczności.</a:t>
            </a:r>
          </a:p>
          <a:p>
            <a:pPr>
              <a:buNone/>
            </a:pPr>
            <a:r>
              <a:rPr lang="pl-PL" dirty="0" smtClean="0">
                <a:latin typeface="Bookman Old Style" pitchFamily="18" charset="0"/>
              </a:rPr>
              <a:t>	Obok osiągnięć w dziedzinie biznesu odnieśliśmy także inne korzyści – zdobyliśmy praktyczne doświadczenie, które         z pewnością przyda się w dalszym życiu. Nauczyliśmy        się współpracy w grupie i przezwyciężania trudności.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3021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962402" y="829732"/>
            <a:ext cx="9601196" cy="1303867"/>
          </a:xfrm>
        </p:spPr>
        <p:txBody>
          <a:bodyPr/>
          <a:lstStyle/>
          <a:p>
            <a:r>
              <a:rPr lang="pl-PL" b="1" dirty="0" smtClean="0">
                <a:latin typeface="Bookman Old Style" pitchFamily="18" charset="0"/>
              </a:rPr>
              <a:t>Finanse</a:t>
            </a:r>
            <a:endParaRPr lang="pl-PL" b="1" dirty="0">
              <a:latin typeface="Bookman Old Style" pitchFamily="18" charset="0"/>
            </a:endParaRPr>
          </a:p>
        </p:txBody>
      </p:sp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869951" y="828671"/>
          <a:ext cx="5016499" cy="5184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58799"/>
                <a:gridCol w="2652278"/>
                <a:gridCol w="1805422"/>
              </a:tblGrid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L.P.</a:t>
                      </a:r>
                      <a:endParaRPr lang="pl-PL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INFORMACJE</a:t>
                      </a:r>
                      <a:endParaRPr lang="pl-PL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solidFill>
                            <a:schemeClr val="bg1"/>
                          </a:solidFill>
                          <a:latin typeface="Bookman Old Style" pitchFamily="18" charset="0"/>
                        </a:rPr>
                        <a:t>WARTOŚCI [zł]</a:t>
                      </a:r>
                      <a:endParaRPr lang="pl-PL" sz="1400" dirty="0">
                        <a:solidFill>
                          <a:schemeClr val="bg1"/>
                        </a:solidFill>
                        <a:latin typeface="Bookman Old Style" pitchFamily="18" charset="0"/>
                      </a:endParaRPr>
                    </a:p>
                  </a:txBody>
                  <a:tcPr>
                    <a:solidFill>
                      <a:schemeClr val="accent3"/>
                    </a:solidFill>
                  </a:tcPr>
                </a:tc>
              </a:tr>
              <a:tr h="372296">
                <a:tc rowSpan="2"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1.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Przychody wg </a:t>
                      </a:r>
                      <a:r>
                        <a:rPr lang="pl-PL" sz="1400" dirty="0" err="1" smtClean="0">
                          <a:latin typeface="Bookman Old Style" pitchFamily="18" charset="0"/>
                        </a:rPr>
                        <a:t>PKPiR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3272,50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372296">
                <a:tc vMerge="1">
                  <a:txBody>
                    <a:bodyPr/>
                    <a:lstStyle/>
                    <a:p>
                      <a:endParaRPr lang="pl-PL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-</a:t>
                      </a:r>
                      <a:r>
                        <a:rPr lang="pl-PL" sz="1400" baseline="0" dirty="0" smtClean="0">
                          <a:latin typeface="Bookman Old Style" pitchFamily="18" charset="0"/>
                        </a:rPr>
                        <a:t> w</a:t>
                      </a:r>
                      <a:r>
                        <a:rPr lang="pl-PL" sz="1400" dirty="0" smtClean="0">
                          <a:latin typeface="Bookman Old Style" pitchFamily="18" charset="0"/>
                        </a:rPr>
                        <a:t> tym darowizny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0,00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2.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Koszty wg </a:t>
                      </a:r>
                      <a:r>
                        <a:rPr lang="pl-PL" sz="1400" dirty="0" err="1" smtClean="0">
                          <a:latin typeface="Bookman Old Style" pitchFamily="18" charset="0"/>
                        </a:rPr>
                        <a:t>PKPiR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1681,00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3.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Dochód </a:t>
                      </a:r>
                      <a:r>
                        <a:rPr lang="pl-PL" sz="1200" dirty="0" smtClean="0">
                          <a:latin typeface="Bookman Old Style" pitchFamily="18" charset="0"/>
                        </a:rPr>
                        <a:t>(przychody-koszty)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1591,50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651518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4.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Składki na ubezpieczenia społeczne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38,60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5.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Dochód </a:t>
                      </a:r>
                      <a:r>
                        <a:rPr lang="pl-PL" sz="1200" dirty="0" smtClean="0">
                          <a:latin typeface="Bookman Old Style" pitchFamily="18" charset="0"/>
                        </a:rPr>
                        <a:t>(po odliczeniach)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1552,90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6.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Podstawa</a:t>
                      </a:r>
                      <a:r>
                        <a:rPr lang="pl-PL" sz="1400" baseline="0" dirty="0" smtClean="0">
                          <a:latin typeface="Bookman Old Style" pitchFamily="18" charset="0"/>
                        </a:rPr>
                        <a:t> opodatkowania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1553,00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7.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Podatek dochodowy </a:t>
                      </a:r>
                      <a:r>
                        <a:rPr lang="pl-PL" sz="1200" dirty="0" smtClean="0">
                          <a:latin typeface="Bookman Old Style" pitchFamily="18" charset="0"/>
                        </a:rPr>
                        <a:t>(19%)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295,07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8.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Odliczenie od podatku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12,30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9.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Należny</a:t>
                      </a:r>
                      <a:r>
                        <a:rPr lang="pl-PL" sz="1400" baseline="0" dirty="0" smtClean="0">
                          <a:latin typeface="Bookman Old Style" pitchFamily="18" charset="0"/>
                        </a:rPr>
                        <a:t> podatek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283,00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  <a:tr h="420907"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10.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l-PL" sz="1400" dirty="0" smtClean="0">
                          <a:latin typeface="Bookman Old Style" pitchFamily="18" charset="0"/>
                        </a:rPr>
                        <a:t>Zysk</a:t>
                      </a:r>
                      <a:r>
                        <a:rPr lang="pl-PL" sz="1400" baseline="0" dirty="0" smtClean="0">
                          <a:latin typeface="Bookman Old Style" pitchFamily="18" charset="0"/>
                        </a:rPr>
                        <a:t> netto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1400" dirty="0" smtClean="0">
                          <a:latin typeface="Bookman Old Style" pitchFamily="18" charset="0"/>
                        </a:rPr>
                        <a:t>1257,60</a:t>
                      </a:r>
                      <a:endParaRPr lang="pl-PL" sz="1400" dirty="0">
                        <a:latin typeface="Bookman Old Style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pole tekstowe 6"/>
          <p:cNvSpPr txBox="1"/>
          <p:nvPr/>
        </p:nvSpPr>
        <p:spPr>
          <a:xfrm>
            <a:off x="6248400" y="2628900"/>
            <a:ext cx="45243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latin typeface="Bookman Old Style" pitchFamily="18" charset="0"/>
              </a:rPr>
              <a:t>Stopa zwrotu na kapitale własnym z działalności </a:t>
            </a:r>
            <a:r>
              <a:rPr lang="pl-PL" dirty="0" err="1" smtClean="0">
                <a:latin typeface="Bookman Old Style" pitchFamily="18" charset="0"/>
              </a:rPr>
              <a:t>miniprzedsiębiorstwa</a:t>
            </a:r>
            <a:r>
              <a:rPr lang="pl-PL" dirty="0" smtClean="0">
                <a:latin typeface="Bookman Old Style" pitchFamily="18" charset="0"/>
              </a:rPr>
              <a:t> Delta Style za okres 30.10.2013 r. do 31.03.2014 r. wynosi 251,52 %.</a:t>
            </a:r>
            <a:endParaRPr lang="pl-PL" dirty="0">
              <a:latin typeface="Bookman Old Styl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8970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zny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426</TotalTime>
  <Words>291</Words>
  <Application>Microsoft Office PowerPoint</Application>
  <PresentationFormat>Niestandardowy</PresentationFormat>
  <Paragraphs>82</Paragraphs>
  <Slides>10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10</vt:i4>
      </vt:variant>
    </vt:vector>
  </HeadingPairs>
  <TitlesOfParts>
    <vt:vector size="11" baseType="lpstr">
      <vt:lpstr>Organiczny</vt:lpstr>
      <vt:lpstr>                 Delta Style</vt:lpstr>
      <vt:lpstr>Prezentacja programu PowerPoint</vt:lpstr>
      <vt:lpstr>Reprezentacja konkursowa</vt:lpstr>
      <vt:lpstr>Opiekun miniprzedsiębiorstwa – Tadeusz Chądzyński</vt:lpstr>
      <vt:lpstr>Konsultanci</vt:lpstr>
      <vt:lpstr>Przedmiot działalności</vt:lpstr>
      <vt:lpstr>Funkcjonowanie miniprzedsiębiorstwa</vt:lpstr>
      <vt:lpstr>Funkcjonowanie miniprzedsiębiorstwa</vt:lpstr>
      <vt:lpstr>Finanse</vt:lpstr>
      <vt:lpstr>Podsumowanie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Delta Style</dc:title>
  <dc:creator>VIII LO</dc:creator>
  <cp:lastModifiedBy>FMP</cp:lastModifiedBy>
  <cp:revision>38</cp:revision>
  <dcterms:created xsi:type="dcterms:W3CDTF">2014-05-15T11:08:54Z</dcterms:created>
  <dcterms:modified xsi:type="dcterms:W3CDTF">2014-05-22T19:48:08Z</dcterms:modified>
</cp:coreProperties>
</file>