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4D4D4D"/>
    <a:srgbClr val="EFF3F5"/>
    <a:srgbClr val="E3EAED"/>
    <a:srgbClr val="292929"/>
    <a:srgbClr val="71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 jasny 3 — Ak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87" autoAdjust="0"/>
    <p:restoredTop sz="94660"/>
  </p:normalViewPr>
  <p:slideViewPr>
    <p:cSldViewPr snapToGrid="0">
      <p:cViewPr>
        <p:scale>
          <a:sx n="83" d="100"/>
          <a:sy n="83" d="100"/>
        </p:scale>
        <p:origin x="-198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ACC7AA-A680-4F13-B7F3-298A4A1BD40F}" type="doc">
      <dgm:prSet loTypeId="urn:microsoft.com/office/officeart/2005/8/layout/vList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l-PL"/>
        </a:p>
      </dgm:t>
    </dgm:pt>
    <dgm:pt modelId="{58C63DE4-9AC1-4C06-98A8-C0CC5276A5D2}">
      <dgm:prSet phldrT="[Tekst]" custT="1"/>
      <dgm:spPr/>
      <dgm:t>
        <a:bodyPr/>
        <a:lstStyle/>
        <a:p>
          <a:r>
            <a:rPr lang="pl-PL" sz="1800" dirty="0" smtClean="0">
              <a:solidFill>
                <a:srgbClr val="333333"/>
              </a:solidFill>
            </a:rPr>
            <a:t>Beata Kwiecień</a:t>
          </a:r>
          <a:endParaRPr lang="pl-PL" sz="1800" dirty="0">
            <a:solidFill>
              <a:srgbClr val="333333"/>
            </a:solidFill>
          </a:endParaRPr>
        </a:p>
      </dgm:t>
    </dgm:pt>
    <dgm:pt modelId="{3E26339F-82D0-440C-9B87-5648CFA8D5E3}" type="parTrans" cxnId="{021B93A3-E0E4-47AA-8670-07A0597FD6B9}">
      <dgm:prSet/>
      <dgm:spPr/>
      <dgm:t>
        <a:bodyPr/>
        <a:lstStyle/>
        <a:p>
          <a:endParaRPr lang="pl-PL"/>
        </a:p>
      </dgm:t>
    </dgm:pt>
    <dgm:pt modelId="{0C5EE7E5-637A-487C-A04B-C88017BC177F}" type="sibTrans" cxnId="{021B93A3-E0E4-47AA-8670-07A0597FD6B9}">
      <dgm:prSet/>
      <dgm:spPr/>
      <dgm:t>
        <a:bodyPr/>
        <a:lstStyle/>
        <a:p>
          <a:endParaRPr lang="pl-PL"/>
        </a:p>
      </dgm:t>
    </dgm:pt>
    <dgm:pt modelId="{434180A4-8DA9-4ABB-A695-DD8539A0D1D3}">
      <dgm:prSet phldrT="[Tekst]" custT="1"/>
      <dgm:spPr/>
      <dgm:t>
        <a:bodyPr/>
        <a:lstStyle/>
        <a:p>
          <a:r>
            <a:rPr lang="pl-PL" sz="1600" dirty="0" smtClean="0">
              <a:solidFill>
                <a:srgbClr val="333333"/>
              </a:solidFill>
            </a:rPr>
            <a:t>nauczycielka matematyki</a:t>
          </a:r>
          <a:endParaRPr lang="pl-PL" sz="1600" dirty="0">
            <a:solidFill>
              <a:srgbClr val="333333"/>
            </a:solidFill>
          </a:endParaRPr>
        </a:p>
      </dgm:t>
    </dgm:pt>
    <dgm:pt modelId="{B17E36F9-84BA-4C32-B7FD-2F2AF68CA900}" type="parTrans" cxnId="{5B853FB9-6BBD-403A-9B8C-6406B6547553}">
      <dgm:prSet/>
      <dgm:spPr/>
      <dgm:t>
        <a:bodyPr/>
        <a:lstStyle/>
        <a:p>
          <a:endParaRPr lang="pl-PL"/>
        </a:p>
      </dgm:t>
    </dgm:pt>
    <dgm:pt modelId="{7878F652-8E94-4885-AB6C-2316FAC50739}" type="sibTrans" cxnId="{5B853FB9-6BBD-403A-9B8C-6406B6547553}">
      <dgm:prSet/>
      <dgm:spPr/>
      <dgm:t>
        <a:bodyPr/>
        <a:lstStyle/>
        <a:p>
          <a:endParaRPr lang="pl-PL"/>
        </a:p>
      </dgm:t>
    </dgm:pt>
    <dgm:pt modelId="{7C66D5D6-9850-4021-B3C3-F4ECD4A7DFB7}">
      <dgm:prSet phldrT="[Tekst]" custT="1"/>
      <dgm:spPr/>
      <dgm:t>
        <a:bodyPr/>
        <a:lstStyle/>
        <a:p>
          <a:r>
            <a:rPr lang="pl-PL" sz="1600" dirty="0" smtClean="0">
              <a:solidFill>
                <a:srgbClr val="333333"/>
              </a:solidFill>
            </a:rPr>
            <a:t>zapoznanie z metodą </a:t>
          </a:r>
          <a:r>
            <a:rPr lang="pl-PL" sz="1600" dirty="0" err="1" smtClean="0">
              <a:solidFill>
                <a:srgbClr val="333333"/>
              </a:solidFill>
            </a:rPr>
            <a:t>decoupage</a:t>
          </a:r>
          <a:r>
            <a:rPr lang="pl-PL" sz="1600" dirty="0" smtClean="0">
              <a:solidFill>
                <a:srgbClr val="333333"/>
              </a:solidFill>
            </a:rPr>
            <a:t>, pomoc przy początkowej produkcji</a:t>
          </a:r>
          <a:endParaRPr lang="pl-PL" sz="1600" dirty="0">
            <a:solidFill>
              <a:srgbClr val="333333"/>
            </a:solidFill>
          </a:endParaRPr>
        </a:p>
      </dgm:t>
    </dgm:pt>
    <dgm:pt modelId="{5140C642-CC82-4654-87AB-EEE44B219255}" type="parTrans" cxnId="{3BBEE86A-5B1E-4C21-BDBB-83320BD2081C}">
      <dgm:prSet/>
      <dgm:spPr/>
      <dgm:t>
        <a:bodyPr/>
        <a:lstStyle/>
        <a:p>
          <a:endParaRPr lang="pl-PL"/>
        </a:p>
      </dgm:t>
    </dgm:pt>
    <dgm:pt modelId="{C17330EB-0F41-4A23-9270-59C5CE976C2F}" type="sibTrans" cxnId="{3BBEE86A-5B1E-4C21-BDBB-83320BD2081C}">
      <dgm:prSet/>
      <dgm:spPr/>
      <dgm:t>
        <a:bodyPr/>
        <a:lstStyle/>
        <a:p>
          <a:endParaRPr lang="pl-PL"/>
        </a:p>
      </dgm:t>
    </dgm:pt>
    <dgm:pt modelId="{666D3584-5717-417C-B32D-A092131A1A3F}">
      <dgm:prSet phldrT="[Tekst]" custT="1"/>
      <dgm:spPr/>
      <dgm:t>
        <a:bodyPr/>
        <a:lstStyle/>
        <a:p>
          <a:r>
            <a:rPr lang="pl-PL" sz="1800" dirty="0" smtClean="0">
              <a:solidFill>
                <a:srgbClr val="333333"/>
              </a:solidFill>
            </a:rPr>
            <a:t>Izabela i Robert Glińscy</a:t>
          </a:r>
          <a:endParaRPr lang="pl-PL" sz="1800" dirty="0">
            <a:solidFill>
              <a:srgbClr val="333333"/>
            </a:solidFill>
          </a:endParaRPr>
        </a:p>
      </dgm:t>
    </dgm:pt>
    <dgm:pt modelId="{0D4439DF-BD4A-4CB3-B29A-0A585193863F}" type="parTrans" cxnId="{6E8CBF12-FAF0-4D2D-B664-7DE354865BE4}">
      <dgm:prSet/>
      <dgm:spPr/>
      <dgm:t>
        <a:bodyPr/>
        <a:lstStyle/>
        <a:p>
          <a:endParaRPr lang="pl-PL"/>
        </a:p>
      </dgm:t>
    </dgm:pt>
    <dgm:pt modelId="{48CB8F7E-BBDE-4810-B5A0-E43B351880FD}" type="sibTrans" cxnId="{6E8CBF12-FAF0-4D2D-B664-7DE354865BE4}">
      <dgm:prSet/>
      <dgm:spPr/>
      <dgm:t>
        <a:bodyPr/>
        <a:lstStyle/>
        <a:p>
          <a:endParaRPr lang="pl-PL"/>
        </a:p>
      </dgm:t>
    </dgm:pt>
    <dgm:pt modelId="{0FE3E60D-1D7B-4BB4-AED2-6B289C2AC4FD}">
      <dgm:prSet phldrT="[Tekst]" custT="1"/>
      <dgm:spPr/>
      <dgm:t>
        <a:bodyPr/>
        <a:lstStyle/>
        <a:p>
          <a:r>
            <a:rPr lang="pl-PL" sz="1600" dirty="0" smtClean="0">
              <a:solidFill>
                <a:srgbClr val="333333"/>
              </a:solidFill>
            </a:rPr>
            <a:t>pracownicy banku Millenium i PKO BP</a:t>
          </a:r>
          <a:endParaRPr lang="pl-PL" sz="1600" dirty="0">
            <a:solidFill>
              <a:srgbClr val="333333"/>
            </a:solidFill>
          </a:endParaRPr>
        </a:p>
      </dgm:t>
    </dgm:pt>
    <dgm:pt modelId="{430B0C2B-E80C-4777-B939-957B6520E13D}" type="parTrans" cxnId="{06AD3CDB-7EAA-4669-A2F4-3C99BDE17C36}">
      <dgm:prSet/>
      <dgm:spPr/>
      <dgm:t>
        <a:bodyPr/>
        <a:lstStyle/>
        <a:p>
          <a:endParaRPr lang="pl-PL"/>
        </a:p>
      </dgm:t>
    </dgm:pt>
    <dgm:pt modelId="{0807B44F-2FDF-4D3B-9EFF-CCDABD440E85}" type="sibTrans" cxnId="{06AD3CDB-7EAA-4669-A2F4-3C99BDE17C36}">
      <dgm:prSet/>
      <dgm:spPr/>
      <dgm:t>
        <a:bodyPr/>
        <a:lstStyle/>
        <a:p>
          <a:endParaRPr lang="pl-PL"/>
        </a:p>
      </dgm:t>
    </dgm:pt>
    <dgm:pt modelId="{70AB6F42-4345-4D57-8CEA-7B45E0AE7D0C}">
      <dgm:prSet phldrT="[Tekst]" custT="1"/>
      <dgm:spPr/>
      <dgm:t>
        <a:bodyPr/>
        <a:lstStyle/>
        <a:p>
          <a:r>
            <a:rPr lang="pl-PL" sz="1600" dirty="0" smtClean="0">
              <a:solidFill>
                <a:srgbClr val="333333"/>
              </a:solidFill>
            </a:rPr>
            <a:t>pomoc przy produkcji oraz przy znalezieniu rynków zbytu</a:t>
          </a:r>
          <a:endParaRPr lang="pl-PL" sz="1600" dirty="0">
            <a:solidFill>
              <a:srgbClr val="333333"/>
            </a:solidFill>
          </a:endParaRPr>
        </a:p>
      </dgm:t>
    </dgm:pt>
    <dgm:pt modelId="{13279671-3B1F-4E43-92C9-AEC5995A7E03}" type="parTrans" cxnId="{8D57AA2A-A28C-44C2-9F95-20EE64547FF9}">
      <dgm:prSet/>
      <dgm:spPr/>
      <dgm:t>
        <a:bodyPr/>
        <a:lstStyle/>
        <a:p>
          <a:endParaRPr lang="pl-PL"/>
        </a:p>
      </dgm:t>
    </dgm:pt>
    <dgm:pt modelId="{D0FD79A8-48F0-48B9-B769-C711ACD866FB}" type="sibTrans" cxnId="{8D57AA2A-A28C-44C2-9F95-20EE64547FF9}">
      <dgm:prSet/>
      <dgm:spPr/>
      <dgm:t>
        <a:bodyPr/>
        <a:lstStyle/>
        <a:p>
          <a:endParaRPr lang="pl-PL"/>
        </a:p>
      </dgm:t>
    </dgm:pt>
    <dgm:pt modelId="{16C892B4-E1F9-4109-97B0-C1939887A0F9}">
      <dgm:prSet phldrT="[Tekst]" custT="1"/>
      <dgm:spPr/>
      <dgm:t>
        <a:bodyPr/>
        <a:lstStyle/>
        <a:p>
          <a:r>
            <a:rPr lang="pl-PL" sz="1800" dirty="0" smtClean="0">
              <a:solidFill>
                <a:srgbClr val="333333"/>
              </a:solidFill>
            </a:rPr>
            <a:t>Elżbieta Żyłowska</a:t>
          </a:r>
          <a:endParaRPr lang="pl-PL" sz="1800" dirty="0">
            <a:solidFill>
              <a:srgbClr val="333333"/>
            </a:solidFill>
          </a:endParaRPr>
        </a:p>
      </dgm:t>
    </dgm:pt>
    <dgm:pt modelId="{3E36D4AB-E04E-4850-8F0B-706B05845C20}" type="parTrans" cxnId="{45E485E3-68F6-482D-A7D5-32398B3D93EF}">
      <dgm:prSet/>
      <dgm:spPr/>
      <dgm:t>
        <a:bodyPr/>
        <a:lstStyle/>
        <a:p>
          <a:endParaRPr lang="pl-PL"/>
        </a:p>
      </dgm:t>
    </dgm:pt>
    <dgm:pt modelId="{D2083F1B-1737-415E-8B9C-B1CDD40641BE}" type="sibTrans" cxnId="{45E485E3-68F6-482D-A7D5-32398B3D93EF}">
      <dgm:prSet/>
      <dgm:spPr/>
      <dgm:t>
        <a:bodyPr/>
        <a:lstStyle/>
        <a:p>
          <a:endParaRPr lang="pl-PL"/>
        </a:p>
      </dgm:t>
    </dgm:pt>
    <dgm:pt modelId="{95543AE0-9703-48FC-82F9-C716134B5049}">
      <dgm:prSet phldrT="[Tekst]" custT="1"/>
      <dgm:spPr/>
      <dgm:t>
        <a:bodyPr/>
        <a:lstStyle/>
        <a:p>
          <a:r>
            <a:rPr lang="pl-PL" sz="1600" dirty="0" smtClean="0">
              <a:solidFill>
                <a:srgbClr val="333333"/>
              </a:solidFill>
            </a:rPr>
            <a:t>księgowa</a:t>
          </a:r>
          <a:endParaRPr lang="pl-PL" sz="1600" dirty="0">
            <a:solidFill>
              <a:srgbClr val="333333"/>
            </a:solidFill>
          </a:endParaRPr>
        </a:p>
      </dgm:t>
    </dgm:pt>
    <dgm:pt modelId="{E9BBB8EA-24B1-4F5A-A401-3D78FC165915}" type="parTrans" cxnId="{D8397324-540F-499C-BDB2-14E7B785CD39}">
      <dgm:prSet/>
      <dgm:spPr/>
      <dgm:t>
        <a:bodyPr/>
        <a:lstStyle/>
        <a:p>
          <a:endParaRPr lang="pl-PL"/>
        </a:p>
      </dgm:t>
    </dgm:pt>
    <dgm:pt modelId="{C0506A35-1924-4D73-A9A7-5D7439F2A6F0}" type="sibTrans" cxnId="{D8397324-540F-499C-BDB2-14E7B785CD39}">
      <dgm:prSet/>
      <dgm:spPr/>
      <dgm:t>
        <a:bodyPr/>
        <a:lstStyle/>
        <a:p>
          <a:endParaRPr lang="pl-PL"/>
        </a:p>
      </dgm:t>
    </dgm:pt>
    <dgm:pt modelId="{5B9B8F89-7276-4BFC-AF80-6BE3BB3E25ED}">
      <dgm:prSet phldrT="[Tekst]" custT="1"/>
      <dgm:spPr/>
      <dgm:t>
        <a:bodyPr/>
        <a:lstStyle/>
        <a:p>
          <a:r>
            <a:rPr lang="pl-PL" sz="1600" dirty="0" smtClean="0">
              <a:solidFill>
                <a:srgbClr val="4D4D4D"/>
              </a:solidFill>
            </a:rPr>
            <a:t>pomoc przy księgowości</a:t>
          </a:r>
          <a:endParaRPr lang="pl-PL" sz="1600" dirty="0"/>
        </a:p>
      </dgm:t>
    </dgm:pt>
    <dgm:pt modelId="{AEF7D53B-E51E-4790-B1F1-691BB60A4EC8}" type="parTrans" cxnId="{BBB70935-73A6-4B60-8CF1-39FA0B0632F9}">
      <dgm:prSet/>
      <dgm:spPr/>
      <dgm:t>
        <a:bodyPr/>
        <a:lstStyle/>
        <a:p>
          <a:endParaRPr lang="pl-PL"/>
        </a:p>
      </dgm:t>
    </dgm:pt>
    <dgm:pt modelId="{F9E80C26-9EAB-4C94-A038-E47AC68B259D}" type="sibTrans" cxnId="{BBB70935-73A6-4B60-8CF1-39FA0B0632F9}">
      <dgm:prSet/>
      <dgm:spPr/>
      <dgm:t>
        <a:bodyPr/>
        <a:lstStyle/>
        <a:p>
          <a:endParaRPr lang="pl-PL"/>
        </a:p>
      </dgm:t>
    </dgm:pt>
    <dgm:pt modelId="{2EED3213-7DD2-47A4-A2F5-7FB66D1B8B29}" type="pres">
      <dgm:prSet presAssocID="{11ACC7AA-A680-4F13-B7F3-298A4A1BD40F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1B17F47-ACBF-4096-89FA-D7DABA249572}" type="pres">
      <dgm:prSet presAssocID="{58C63DE4-9AC1-4C06-98A8-C0CC5276A5D2}" presName="comp" presStyleCnt="0"/>
      <dgm:spPr/>
    </dgm:pt>
    <dgm:pt modelId="{CBA48B22-850B-4CE1-AA98-8AA30D69D489}" type="pres">
      <dgm:prSet presAssocID="{58C63DE4-9AC1-4C06-98A8-C0CC5276A5D2}" presName="box" presStyleLbl="node1" presStyleIdx="0" presStyleCnt="3"/>
      <dgm:spPr/>
      <dgm:t>
        <a:bodyPr/>
        <a:lstStyle/>
        <a:p>
          <a:endParaRPr lang="pl-PL"/>
        </a:p>
      </dgm:t>
    </dgm:pt>
    <dgm:pt modelId="{72EF6805-D1F8-4587-806E-6A255C599D1F}" type="pres">
      <dgm:prSet presAssocID="{58C63DE4-9AC1-4C06-98A8-C0CC5276A5D2}" presName="img" presStyleLbl="fgImgPlace1" presStyleIdx="0" presStyleCnt="3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pl-PL"/>
        </a:p>
      </dgm:t>
    </dgm:pt>
    <dgm:pt modelId="{9B84F58F-7D20-4CA3-8E53-FB4E1407E7BC}" type="pres">
      <dgm:prSet presAssocID="{58C63DE4-9AC1-4C06-98A8-C0CC5276A5D2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AA3D86C-4E26-499E-B7AD-25CA3AA2D65A}" type="pres">
      <dgm:prSet presAssocID="{0C5EE7E5-637A-487C-A04B-C88017BC177F}" presName="spacer" presStyleCnt="0"/>
      <dgm:spPr/>
    </dgm:pt>
    <dgm:pt modelId="{E03F6337-084E-4D7D-9C79-2C2C455CE9F9}" type="pres">
      <dgm:prSet presAssocID="{666D3584-5717-417C-B32D-A092131A1A3F}" presName="comp" presStyleCnt="0"/>
      <dgm:spPr/>
    </dgm:pt>
    <dgm:pt modelId="{0B6E7B08-D9E5-4C8C-AD61-187F364772FE}" type="pres">
      <dgm:prSet presAssocID="{666D3584-5717-417C-B32D-A092131A1A3F}" presName="box" presStyleLbl="node1" presStyleIdx="1" presStyleCnt="3"/>
      <dgm:spPr/>
      <dgm:t>
        <a:bodyPr/>
        <a:lstStyle/>
        <a:p>
          <a:endParaRPr lang="pl-PL"/>
        </a:p>
      </dgm:t>
    </dgm:pt>
    <dgm:pt modelId="{95ABE0A9-B9FE-4CF7-97E6-268CC88DF62B}" type="pres">
      <dgm:prSet presAssocID="{666D3584-5717-417C-B32D-A092131A1A3F}" presName="img" presStyleLbl="fgImgPlace1" presStyleIdx="1" presStyleCnt="3" custScaleX="92435"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pl-PL"/>
        </a:p>
      </dgm:t>
    </dgm:pt>
    <dgm:pt modelId="{D20FAAF9-0CC7-4FB1-B061-EE2715865D14}" type="pres">
      <dgm:prSet presAssocID="{666D3584-5717-417C-B32D-A092131A1A3F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12C90A3-F34B-4BB0-BFFE-BF54D805F3BE}" type="pres">
      <dgm:prSet presAssocID="{48CB8F7E-BBDE-4810-B5A0-E43B351880FD}" presName="spacer" presStyleCnt="0"/>
      <dgm:spPr/>
    </dgm:pt>
    <dgm:pt modelId="{D71FD64F-249C-4DA6-9ECD-47ADFA778C83}" type="pres">
      <dgm:prSet presAssocID="{16C892B4-E1F9-4109-97B0-C1939887A0F9}" presName="comp" presStyleCnt="0"/>
      <dgm:spPr/>
    </dgm:pt>
    <dgm:pt modelId="{F2207B5A-61DC-4FAA-83E9-81D0957A7CF7}" type="pres">
      <dgm:prSet presAssocID="{16C892B4-E1F9-4109-97B0-C1939887A0F9}" presName="box" presStyleLbl="node1" presStyleIdx="2" presStyleCnt="3"/>
      <dgm:spPr/>
      <dgm:t>
        <a:bodyPr/>
        <a:lstStyle/>
        <a:p>
          <a:endParaRPr lang="pl-PL"/>
        </a:p>
      </dgm:t>
    </dgm:pt>
    <dgm:pt modelId="{A5136A92-9E19-4756-AC59-0E0D7C8FF52F}" type="pres">
      <dgm:prSet presAssocID="{16C892B4-E1F9-4109-97B0-C1939887A0F9}" presName="img" presStyleLbl="fgImgPlace1" presStyleIdx="2" presStyleCnt="3" custScaleX="83524" custScaleY="100133" custLinFactNeighborX="-10" custLinFactNeighborY="-1149"/>
      <dgm:spPr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pl-PL"/>
        </a:p>
      </dgm:t>
    </dgm:pt>
    <dgm:pt modelId="{77DE3FDD-F62D-41C0-91DC-46860104DA50}" type="pres">
      <dgm:prSet presAssocID="{16C892B4-E1F9-4109-97B0-C1939887A0F9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CB23E8D-305E-4A58-81B3-706E3AC55B76}" type="presOf" srcId="{0FE3E60D-1D7B-4BB4-AED2-6B289C2AC4FD}" destId="{D20FAAF9-0CC7-4FB1-B061-EE2715865D14}" srcOrd="1" destOrd="1" presId="urn:microsoft.com/office/officeart/2005/8/layout/vList4"/>
    <dgm:cxn modelId="{2F84AFF2-C850-4A43-A5E0-2D280E9B9D6B}" type="presOf" srcId="{70AB6F42-4345-4D57-8CEA-7B45E0AE7D0C}" destId="{D20FAAF9-0CC7-4FB1-B061-EE2715865D14}" srcOrd="1" destOrd="2" presId="urn:microsoft.com/office/officeart/2005/8/layout/vList4"/>
    <dgm:cxn modelId="{BBB70935-73A6-4B60-8CF1-39FA0B0632F9}" srcId="{16C892B4-E1F9-4109-97B0-C1939887A0F9}" destId="{5B9B8F89-7276-4BFC-AF80-6BE3BB3E25ED}" srcOrd="1" destOrd="0" parTransId="{AEF7D53B-E51E-4790-B1F1-691BB60A4EC8}" sibTransId="{F9E80C26-9EAB-4C94-A038-E47AC68B259D}"/>
    <dgm:cxn modelId="{85FC1FFA-D187-4FF6-944B-DC864A5EB1B9}" type="presOf" srcId="{666D3584-5717-417C-B32D-A092131A1A3F}" destId="{0B6E7B08-D9E5-4C8C-AD61-187F364772FE}" srcOrd="0" destOrd="0" presId="urn:microsoft.com/office/officeart/2005/8/layout/vList4"/>
    <dgm:cxn modelId="{DFC089DB-4318-43D2-B8EF-F93A7D177653}" type="presOf" srcId="{5B9B8F89-7276-4BFC-AF80-6BE3BB3E25ED}" destId="{77DE3FDD-F62D-41C0-91DC-46860104DA50}" srcOrd="1" destOrd="2" presId="urn:microsoft.com/office/officeart/2005/8/layout/vList4"/>
    <dgm:cxn modelId="{021B93A3-E0E4-47AA-8670-07A0597FD6B9}" srcId="{11ACC7AA-A680-4F13-B7F3-298A4A1BD40F}" destId="{58C63DE4-9AC1-4C06-98A8-C0CC5276A5D2}" srcOrd="0" destOrd="0" parTransId="{3E26339F-82D0-440C-9B87-5648CFA8D5E3}" sibTransId="{0C5EE7E5-637A-487C-A04B-C88017BC177F}"/>
    <dgm:cxn modelId="{A52B7810-CC39-4ED1-B4FE-76FBC5880B5A}" type="presOf" srcId="{58C63DE4-9AC1-4C06-98A8-C0CC5276A5D2}" destId="{CBA48B22-850B-4CE1-AA98-8AA30D69D489}" srcOrd="0" destOrd="0" presId="urn:microsoft.com/office/officeart/2005/8/layout/vList4"/>
    <dgm:cxn modelId="{5EB0A424-747A-40C4-BB6D-D4502AA3626D}" type="presOf" srcId="{11ACC7AA-A680-4F13-B7F3-298A4A1BD40F}" destId="{2EED3213-7DD2-47A4-A2F5-7FB66D1B8B29}" srcOrd="0" destOrd="0" presId="urn:microsoft.com/office/officeart/2005/8/layout/vList4"/>
    <dgm:cxn modelId="{6E8CBF12-FAF0-4D2D-B664-7DE354865BE4}" srcId="{11ACC7AA-A680-4F13-B7F3-298A4A1BD40F}" destId="{666D3584-5717-417C-B32D-A092131A1A3F}" srcOrd="1" destOrd="0" parTransId="{0D4439DF-BD4A-4CB3-B29A-0A585193863F}" sibTransId="{48CB8F7E-BBDE-4810-B5A0-E43B351880FD}"/>
    <dgm:cxn modelId="{CD13F4A7-53E9-4EC4-BC73-B6940DF7E6E5}" type="presOf" srcId="{5B9B8F89-7276-4BFC-AF80-6BE3BB3E25ED}" destId="{F2207B5A-61DC-4FAA-83E9-81D0957A7CF7}" srcOrd="0" destOrd="2" presId="urn:microsoft.com/office/officeart/2005/8/layout/vList4"/>
    <dgm:cxn modelId="{F55BFBAB-586F-4811-8454-BE9D206499B6}" type="presOf" srcId="{7C66D5D6-9850-4021-B3C3-F4ECD4A7DFB7}" destId="{CBA48B22-850B-4CE1-AA98-8AA30D69D489}" srcOrd="0" destOrd="2" presId="urn:microsoft.com/office/officeart/2005/8/layout/vList4"/>
    <dgm:cxn modelId="{1AC3807A-0147-4B0B-A861-F7CDD8D3FED8}" type="presOf" srcId="{434180A4-8DA9-4ABB-A695-DD8539A0D1D3}" destId="{9B84F58F-7D20-4CA3-8E53-FB4E1407E7BC}" srcOrd="1" destOrd="1" presId="urn:microsoft.com/office/officeart/2005/8/layout/vList4"/>
    <dgm:cxn modelId="{5291AE84-91D0-4636-9187-B451A05FA35E}" type="presOf" srcId="{16C892B4-E1F9-4109-97B0-C1939887A0F9}" destId="{77DE3FDD-F62D-41C0-91DC-46860104DA50}" srcOrd="1" destOrd="0" presId="urn:microsoft.com/office/officeart/2005/8/layout/vList4"/>
    <dgm:cxn modelId="{06AD3CDB-7EAA-4669-A2F4-3C99BDE17C36}" srcId="{666D3584-5717-417C-B32D-A092131A1A3F}" destId="{0FE3E60D-1D7B-4BB4-AED2-6B289C2AC4FD}" srcOrd="0" destOrd="0" parTransId="{430B0C2B-E80C-4777-B939-957B6520E13D}" sibTransId="{0807B44F-2FDF-4D3B-9EFF-CCDABD440E85}"/>
    <dgm:cxn modelId="{E79E9D7C-3B40-4C95-9FA0-8ED63CEFCEF6}" type="presOf" srcId="{16C892B4-E1F9-4109-97B0-C1939887A0F9}" destId="{F2207B5A-61DC-4FAA-83E9-81D0957A7CF7}" srcOrd="0" destOrd="0" presId="urn:microsoft.com/office/officeart/2005/8/layout/vList4"/>
    <dgm:cxn modelId="{3BBEE86A-5B1E-4C21-BDBB-83320BD2081C}" srcId="{58C63DE4-9AC1-4C06-98A8-C0CC5276A5D2}" destId="{7C66D5D6-9850-4021-B3C3-F4ECD4A7DFB7}" srcOrd="1" destOrd="0" parTransId="{5140C642-CC82-4654-87AB-EEE44B219255}" sibTransId="{C17330EB-0F41-4A23-9270-59C5CE976C2F}"/>
    <dgm:cxn modelId="{722B8929-159B-4A03-8130-7131DCCDC4AF}" type="presOf" srcId="{666D3584-5717-417C-B32D-A092131A1A3F}" destId="{D20FAAF9-0CC7-4FB1-B061-EE2715865D14}" srcOrd="1" destOrd="0" presId="urn:microsoft.com/office/officeart/2005/8/layout/vList4"/>
    <dgm:cxn modelId="{9E8106B1-6CDA-4D2F-BB7B-C9DF154D6D10}" type="presOf" srcId="{95543AE0-9703-48FC-82F9-C716134B5049}" destId="{F2207B5A-61DC-4FAA-83E9-81D0957A7CF7}" srcOrd="0" destOrd="1" presId="urn:microsoft.com/office/officeart/2005/8/layout/vList4"/>
    <dgm:cxn modelId="{45E485E3-68F6-482D-A7D5-32398B3D93EF}" srcId="{11ACC7AA-A680-4F13-B7F3-298A4A1BD40F}" destId="{16C892B4-E1F9-4109-97B0-C1939887A0F9}" srcOrd="2" destOrd="0" parTransId="{3E36D4AB-E04E-4850-8F0B-706B05845C20}" sibTransId="{D2083F1B-1737-415E-8B9C-B1CDD40641BE}"/>
    <dgm:cxn modelId="{BDC431CA-E47C-4E89-AE3B-68A42C792009}" type="presOf" srcId="{434180A4-8DA9-4ABB-A695-DD8539A0D1D3}" destId="{CBA48B22-850B-4CE1-AA98-8AA30D69D489}" srcOrd="0" destOrd="1" presId="urn:microsoft.com/office/officeart/2005/8/layout/vList4"/>
    <dgm:cxn modelId="{8CF03EDC-25D4-4B8D-8DF2-CCED9618751C}" type="presOf" srcId="{70AB6F42-4345-4D57-8CEA-7B45E0AE7D0C}" destId="{0B6E7B08-D9E5-4C8C-AD61-187F364772FE}" srcOrd="0" destOrd="2" presId="urn:microsoft.com/office/officeart/2005/8/layout/vList4"/>
    <dgm:cxn modelId="{93B37C81-98F4-4B1B-B313-78371C6B1E53}" type="presOf" srcId="{95543AE0-9703-48FC-82F9-C716134B5049}" destId="{77DE3FDD-F62D-41C0-91DC-46860104DA50}" srcOrd="1" destOrd="1" presId="urn:microsoft.com/office/officeart/2005/8/layout/vList4"/>
    <dgm:cxn modelId="{D8397324-540F-499C-BDB2-14E7B785CD39}" srcId="{16C892B4-E1F9-4109-97B0-C1939887A0F9}" destId="{95543AE0-9703-48FC-82F9-C716134B5049}" srcOrd="0" destOrd="0" parTransId="{E9BBB8EA-24B1-4F5A-A401-3D78FC165915}" sibTransId="{C0506A35-1924-4D73-A9A7-5D7439F2A6F0}"/>
    <dgm:cxn modelId="{02D0ADCB-BFDC-4657-A151-CEFAC6550BF1}" type="presOf" srcId="{7C66D5D6-9850-4021-B3C3-F4ECD4A7DFB7}" destId="{9B84F58F-7D20-4CA3-8E53-FB4E1407E7BC}" srcOrd="1" destOrd="2" presId="urn:microsoft.com/office/officeart/2005/8/layout/vList4"/>
    <dgm:cxn modelId="{7C365F89-CAF6-4BEF-912C-FDCEB2A2025B}" type="presOf" srcId="{0FE3E60D-1D7B-4BB4-AED2-6B289C2AC4FD}" destId="{0B6E7B08-D9E5-4C8C-AD61-187F364772FE}" srcOrd="0" destOrd="1" presId="urn:microsoft.com/office/officeart/2005/8/layout/vList4"/>
    <dgm:cxn modelId="{5B853FB9-6BBD-403A-9B8C-6406B6547553}" srcId="{58C63DE4-9AC1-4C06-98A8-C0CC5276A5D2}" destId="{434180A4-8DA9-4ABB-A695-DD8539A0D1D3}" srcOrd="0" destOrd="0" parTransId="{B17E36F9-84BA-4C32-B7FD-2F2AF68CA900}" sibTransId="{7878F652-8E94-4885-AB6C-2316FAC50739}"/>
    <dgm:cxn modelId="{4A16DB79-3EFF-4194-95A2-0E5CAA9AF375}" type="presOf" srcId="{58C63DE4-9AC1-4C06-98A8-C0CC5276A5D2}" destId="{9B84F58F-7D20-4CA3-8E53-FB4E1407E7BC}" srcOrd="1" destOrd="0" presId="urn:microsoft.com/office/officeart/2005/8/layout/vList4"/>
    <dgm:cxn modelId="{8D57AA2A-A28C-44C2-9F95-20EE64547FF9}" srcId="{666D3584-5717-417C-B32D-A092131A1A3F}" destId="{70AB6F42-4345-4D57-8CEA-7B45E0AE7D0C}" srcOrd="1" destOrd="0" parTransId="{13279671-3B1F-4E43-92C9-AEC5995A7E03}" sibTransId="{D0FD79A8-48F0-48B9-B769-C711ACD866FB}"/>
    <dgm:cxn modelId="{33E99996-A4BA-42D5-A6ED-9A3F1E20B195}" type="presParOf" srcId="{2EED3213-7DD2-47A4-A2F5-7FB66D1B8B29}" destId="{81B17F47-ACBF-4096-89FA-D7DABA249572}" srcOrd="0" destOrd="0" presId="urn:microsoft.com/office/officeart/2005/8/layout/vList4"/>
    <dgm:cxn modelId="{4C1C59B3-4CF0-422E-99EA-C77771673E14}" type="presParOf" srcId="{81B17F47-ACBF-4096-89FA-D7DABA249572}" destId="{CBA48B22-850B-4CE1-AA98-8AA30D69D489}" srcOrd="0" destOrd="0" presId="urn:microsoft.com/office/officeart/2005/8/layout/vList4"/>
    <dgm:cxn modelId="{E1DF0288-65A9-4FAF-98DE-8310FEF595D0}" type="presParOf" srcId="{81B17F47-ACBF-4096-89FA-D7DABA249572}" destId="{72EF6805-D1F8-4587-806E-6A255C599D1F}" srcOrd="1" destOrd="0" presId="urn:microsoft.com/office/officeart/2005/8/layout/vList4"/>
    <dgm:cxn modelId="{2BD408FD-CC08-4E21-9EE7-D99D7F3CDA4E}" type="presParOf" srcId="{81B17F47-ACBF-4096-89FA-D7DABA249572}" destId="{9B84F58F-7D20-4CA3-8E53-FB4E1407E7BC}" srcOrd="2" destOrd="0" presId="urn:microsoft.com/office/officeart/2005/8/layout/vList4"/>
    <dgm:cxn modelId="{AE57A270-F69A-4C35-9A06-2A322ABD9582}" type="presParOf" srcId="{2EED3213-7DD2-47A4-A2F5-7FB66D1B8B29}" destId="{BAA3D86C-4E26-499E-B7AD-25CA3AA2D65A}" srcOrd="1" destOrd="0" presId="urn:microsoft.com/office/officeart/2005/8/layout/vList4"/>
    <dgm:cxn modelId="{C7AD26E1-829E-40A9-BDA6-AC399B535E36}" type="presParOf" srcId="{2EED3213-7DD2-47A4-A2F5-7FB66D1B8B29}" destId="{E03F6337-084E-4D7D-9C79-2C2C455CE9F9}" srcOrd="2" destOrd="0" presId="urn:microsoft.com/office/officeart/2005/8/layout/vList4"/>
    <dgm:cxn modelId="{6863AE95-9757-430D-B734-467B5C0280A1}" type="presParOf" srcId="{E03F6337-084E-4D7D-9C79-2C2C455CE9F9}" destId="{0B6E7B08-D9E5-4C8C-AD61-187F364772FE}" srcOrd="0" destOrd="0" presId="urn:microsoft.com/office/officeart/2005/8/layout/vList4"/>
    <dgm:cxn modelId="{ECD68CE7-6975-4E6B-94A1-AD7BA4A966BA}" type="presParOf" srcId="{E03F6337-084E-4D7D-9C79-2C2C455CE9F9}" destId="{95ABE0A9-B9FE-4CF7-97E6-268CC88DF62B}" srcOrd="1" destOrd="0" presId="urn:microsoft.com/office/officeart/2005/8/layout/vList4"/>
    <dgm:cxn modelId="{F6CDF07A-F510-46E3-A80A-8DDA3EC7A667}" type="presParOf" srcId="{E03F6337-084E-4D7D-9C79-2C2C455CE9F9}" destId="{D20FAAF9-0CC7-4FB1-B061-EE2715865D14}" srcOrd="2" destOrd="0" presId="urn:microsoft.com/office/officeart/2005/8/layout/vList4"/>
    <dgm:cxn modelId="{85A61005-635E-42E5-81F7-6580AD613680}" type="presParOf" srcId="{2EED3213-7DD2-47A4-A2F5-7FB66D1B8B29}" destId="{612C90A3-F34B-4BB0-BFFE-BF54D805F3BE}" srcOrd="3" destOrd="0" presId="urn:microsoft.com/office/officeart/2005/8/layout/vList4"/>
    <dgm:cxn modelId="{F52729F5-F88E-4C36-860E-7D2A4A6062D7}" type="presParOf" srcId="{2EED3213-7DD2-47A4-A2F5-7FB66D1B8B29}" destId="{D71FD64F-249C-4DA6-9ECD-47ADFA778C83}" srcOrd="4" destOrd="0" presId="urn:microsoft.com/office/officeart/2005/8/layout/vList4"/>
    <dgm:cxn modelId="{F9201DC4-4A6B-4BFB-BA44-AA2BA335C624}" type="presParOf" srcId="{D71FD64F-249C-4DA6-9ECD-47ADFA778C83}" destId="{F2207B5A-61DC-4FAA-83E9-81D0957A7CF7}" srcOrd="0" destOrd="0" presId="urn:microsoft.com/office/officeart/2005/8/layout/vList4"/>
    <dgm:cxn modelId="{EDC7CC79-6DFC-4B3F-A316-1A54E7314F2D}" type="presParOf" srcId="{D71FD64F-249C-4DA6-9ECD-47ADFA778C83}" destId="{A5136A92-9E19-4756-AC59-0E0D7C8FF52F}" srcOrd="1" destOrd="0" presId="urn:microsoft.com/office/officeart/2005/8/layout/vList4"/>
    <dgm:cxn modelId="{301D9873-528E-4785-BD83-52841435E123}" type="presParOf" srcId="{D71FD64F-249C-4DA6-9ECD-47ADFA778C83}" destId="{77DE3FDD-F62D-41C0-91DC-46860104DA50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43F8D8-F670-492E-BBA7-63E60C62408E}" type="doc">
      <dgm:prSet loTypeId="urn:microsoft.com/office/officeart/2008/layout/BubblePicture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A41B4DE-41A1-443F-AB7D-CB24E3F0B8E6}">
      <dgm:prSet phldrT="[Tekst]" custT="1"/>
      <dgm:spPr/>
      <dgm:t>
        <a:bodyPr/>
        <a:lstStyle/>
        <a:p>
          <a:r>
            <a:rPr lang="pl-PL" sz="2200" b="0" i="1" dirty="0" smtClean="0">
              <a:solidFill>
                <a:srgbClr val="4D4D4D"/>
              </a:solidFill>
            </a:rPr>
            <a:t>użyteczność</a:t>
          </a:r>
          <a:endParaRPr lang="pl-PL" sz="2200" b="0" i="1" dirty="0">
            <a:solidFill>
              <a:srgbClr val="4D4D4D"/>
            </a:solidFill>
          </a:endParaRPr>
        </a:p>
      </dgm:t>
    </dgm:pt>
    <dgm:pt modelId="{F86910F5-A7DB-4193-BFF6-6781947F8DE6}" type="parTrans" cxnId="{39011FC5-0C6D-4D8E-8255-E49F9BAF9279}">
      <dgm:prSet/>
      <dgm:spPr/>
      <dgm:t>
        <a:bodyPr/>
        <a:lstStyle/>
        <a:p>
          <a:endParaRPr lang="pl-PL"/>
        </a:p>
      </dgm:t>
    </dgm:pt>
    <dgm:pt modelId="{9A8DE565-F02A-40E3-8202-75E5F85E921A}" type="sibTrans" cxnId="{39011FC5-0C6D-4D8E-8255-E49F9BAF9279}">
      <dgm:prSet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pl-PL"/>
        </a:p>
      </dgm:t>
    </dgm:pt>
    <dgm:pt modelId="{C2481E12-3C33-4B13-A0E0-C2F402D15F9B}">
      <dgm:prSet phldrT="[Tekst]" custT="1"/>
      <dgm:spPr/>
      <dgm:t>
        <a:bodyPr/>
        <a:lstStyle/>
        <a:p>
          <a:r>
            <a:rPr lang="pl-PL" sz="2200" b="0" i="1" dirty="0" smtClean="0">
              <a:solidFill>
                <a:srgbClr val="4D4D4D"/>
              </a:solidFill>
            </a:rPr>
            <a:t>własnoręcznie wykonane</a:t>
          </a:r>
          <a:endParaRPr lang="pl-PL" sz="2200" b="0" i="1" dirty="0">
            <a:solidFill>
              <a:srgbClr val="4D4D4D"/>
            </a:solidFill>
          </a:endParaRPr>
        </a:p>
      </dgm:t>
    </dgm:pt>
    <dgm:pt modelId="{D0C74BE9-FDE7-427F-8527-097DED849E11}" type="parTrans" cxnId="{001E370E-F4A0-429E-A727-5F4D7263C00E}">
      <dgm:prSet/>
      <dgm:spPr/>
      <dgm:t>
        <a:bodyPr/>
        <a:lstStyle/>
        <a:p>
          <a:endParaRPr lang="pl-PL"/>
        </a:p>
      </dgm:t>
    </dgm:pt>
    <dgm:pt modelId="{4215D5C5-F7CF-43B5-9BD0-6D35A518F1AC}" type="sibTrans" cxnId="{001E370E-F4A0-429E-A727-5F4D7263C00E}">
      <dgm:prSet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pl-PL"/>
        </a:p>
      </dgm:t>
    </dgm:pt>
    <dgm:pt modelId="{FDA454AC-2CBB-4951-A498-E9F044517F20}">
      <dgm:prSet phldrT="[Tekst]" custT="1"/>
      <dgm:spPr/>
      <dgm:t>
        <a:bodyPr/>
        <a:lstStyle/>
        <a:p>
          <a:r>
            <a:rPr lang="pl-PL" sz="2200" b="0" i="1" dirty="0" smtClean="0">
              <a:solidFill>
                <a:srgbClr val="4D4D4D"/>
              </a:solidFill>
            </a:rPr>
            <a:t>oryginalność</a:t>
          </a:r>
          <a:endParaRPr lang="pl-PL" sz="2200" b="0" i="1" dirty="0">
            <a:solidFill>
              <a:srgbClr val="4D4D4D"/>
            </a:solidFill>
          </a:endParaRPr>
        </a:p>
      </dgm:t>
    </dgm:pt>
    <dgm:pt modelId="{B344ABA9-64D6-4B5E-857B-39F89C4E9E6D}" type="parTrans" cxnId="{B19906EA-D0DA-49B5-A421-472BF3553B89}">
      <dgm:prSet/>
      <dgm:spPr/>
      <dgm:t>
        <a:bodyPr/>
        <a:lstStyle/>
        <a:p>
          <a:endParaRPr lang="pl-PL"/>
        </a:p>
      </dgm:t>
    </dgm:pt>
    <dgm:pt modelId="{C5EC1841-341E-41F1-90BE-17C59F5C9031}" type="sibTrans" cxnId="{B19906EA-D0DA-49B5-A421-472BF3553B89}">
      <dgm:prSet/>
      <dgm:spPr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pl-PL"/>
        </a:p>
      </dgm:t>
    </dgm:pt>
    <dgm:pt modelId="{CA5BF7AD-1EDD-42B6-8775-AC33BEBBDE73}" type="pres">
      <dgm:prSet presAssocID="{BE43F8D8-F670-492E-BBA7-63E60C62408E}" presName="Name0" presStyleCnt="0">
        <dgm:presLayoutVars>
          <dgm:chMax val="8"/>
          <dgm:chPref val="8"/>
          <dgm:dir/>
        </dgm:presLayoutVars>
      </dgm:prSet>
      <dgm:spPr/>
      <dgm:t>
        <a:bodyPr/>
        <a:lstStyle/>
        <a:p>
          <a:endParaRPr lang="pl-PL"/>
        </a:p>
      </dgm:t>
    </dgm:pt>
    <dgm:pt modelId="{C6B41C85-48EA-49CD-AF08-F99A4A589B05}" type="pres">
      <dgm:prSet presAssocID="{6A41B4DE-41A1-443F-AB7D-CB24E3F0B8E6}" presName="parent_text_1" presStyleLbl="revTx" presStyleIdx="0" presStyleCnt="3" custAng="20851166" custScaleX="82898" custScaleY="50461" custLinFactNeighborX="55" custLinFactNeighborY="-9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3D66408-F0E3-4EF6-B287-F98841B159EC}" type="pres">
      <dgm:prSet presAssocID="{6A41B4DE-41A1-443F-AB7D-CB24E3F0B8E6}" presName="image_accent_1" presStyleCnt="0"/>
      <dgm:spPr/>
    </dgm:pt>
    <dgm:pt modelId="{6CD60C26-954A-465C-8A68-8177E0A192B7}" type="pres">
      <dgm:prSet presAssocID="{6A41B4DE-41A1-443F-AB7D-CB24E3F0B8E6}" presName="imageAccentRepeatNode" presStyleLbl="alignNode1" presStyleIdx="0" presStyleCnt="6" custScaleX="112494" custScaleY="107246" custLinFactNeighborX="-8107" custLinFactNeighborY="-1158"/>
      <dgm:spPr/>
    </dgm:pt>
    <dgm:pt modelId="{32A6AD35-C90B-4547-ABA2-443353060E8E}" type="pres">
      <dgm:prSet presAssocID="{6A41B4DE-41A1-443F-AB7D-CB24E3F0B8E6}" presName="accent_1" presStyleLbl="alignNode1" presStyleIdx="1" presStyleCnt="6" custScaleX="76469" custScaleY="76327" custLinFactNeighborX="-70190" custLinFactNeighborY="17559"/>
      <dgm:spPr/>
    </dgm:pt>
    <dgm:pt modelId="{4A5442FB-46EC-4C8F-9B0F-92DDC7992E1D}" type="pres">
      <dgm:prSet presAssocID="{9A8DE565-F02A-40E3-8202-75E5F85E921A}" presName="image_1" presStyleCnt="0"/>
      <dgm:spPr/>
    </dgm:pt>
    <dgm:pt modelId="{460E175E-1AB5-4910-A3E6-8D02193844D0}" type="pres">
      <dgm:prSet presAssocID="{9A8DE565-F02A-40E3-8202-75E5F85E921A}" presName="imageRepeatNode" presStyleLbl="fgImgPlace1" presStyleIdx="0" presStyleCnt="3" custScaleX="111487" custScaleY="108171" custLinFactNeighborX="-10082" custLinFactNeighborY="-1406"/>
      <dgm:spPr/>
      <dgm:t>
        <a:bodyPr/>
        <a:lstStyle/>
        <a:p>
          <a:endParaRPr lang="pl-PL"/>
        </a:p>
      </dgm:t>
    </dgm:pt>
    <dgm:pt modelId="{71C977E9-1569-4B11-B097-7CA49D831D58}" type="pres">
      <dgm:prSet presAssocID="{C2481E12-3C33-4B13-A0E0-C2F402D15F9B}" presName="parent_text_2" presStyleLbl="revTx" presStyleIdx="1" presStyleCnt="3" custAng="21196322" custScaleX="66781" custScaleY="84157" custLinFactNeighborX="12364" custLinFactNeighborY="79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779B9D9-7038-4557-BCE7-8D1E3B87D60B}" type="pres">
      <dgm:prSet presAssocID="{C2481E12-3C33-4B13-A0E0-C2F402D15F9B}" presName="image_accent_2" presStyleCnt="0"/>
      <dgm:spPr/>
    </dgm:pt>
    <dgm:pt modelId="{44F99B88-F4E3-4E14-B0AC-396901696F2A}" type="pres">
      <dgm:prSet presAssocID="{C2481E12-3C33-4B13-A0E0-C2F402D15F9B}" presName="imageAccentRepeatNode" presStyleLbl="alignNode1" presStyleIdx="2" presStyleCnt="6" custScaleX="158013" custScaleY="156134" custLinFactNeighborX="30723" custLinFactNeighborY="35835"/>
      <dgm:spPr/>
    </dgm:pt>
    <dgm:pt modelId="{9CAE4E85-4ED4-4ED1-8F25-E7A24001B49F}" type="pres">
      <dgm:prSet presAssocID="{4215D5C5-F7CF-43B5-9BD0-6D35A518F1AC}" presName="image_2" presStyleCnt="0"/>
      <dgm:spPr/>
    </dgm:pt>
    <dgm:pt modelId="{56A6A787-215C-490B-90B6-84E8BFB58CFD}" type="pres">
      <dgm:prSet presAssocID="{4215D5C5-F7CF-43B5-9BD0-6D35A518F1AC}" presName="imageRepeatNode" presStyleLbl="fgImgPlace1" presStyleIdx="1" presStyleCnt="3" custScaleX="161247" custScaleY="165817" custLinFactNeighborX="34838" custLinFactNeighborY="40263"/>
      <dgm:spPr/>
      <dgm:t>
        <a:bodyPr/>
        <a:lstStyle/>
        <a:p>
          <a:endParaRPr lang="pl-PL"/>
        </a:p>
      </dgm:t>
    </dgm:pt>
    <dgm:pt modelId="{6597EDBA-4147-410A-BD5D-1E32F7A185B3}" type="pres">
      <dgm:prSet presAssocID="{FDA454AC-2CBB-4951-A498-E9F044517F20}" presName="image_accent_3" presStyleCnt="0"/>
      <dgm:spPr/>
    </dgm:pt>
    <dgm:pt modelId="{C8E7C67F-F810-4E63-BB44-70545397FAEF}" type="pres">
      <dgm:prSet presAssocID="{FDA454AC-2CBB-4951-A498-E9F044517F20}" presName="imageAccentRepeatNode" presStyleLbl="alignNode1" presStyleIdx="3" presStyleCnt="6" custScaleX="130142" custScaleY="124736"/>
      <dgm:spPr/>
    </dgm:pt>
    <dgm:pt modelId="{11029719-5D45-4AD7-B95C-E2F6E8885F16}" type="pres">
      <dgm:prSet presAssocID="{FDA454AC-2CBB-4951-A498-E9F044517F20}" presName="parent_text_3" presStyleLbl="revTx" presStyleIdx="2" presStyleCnt="3" custAng="612269" custScaleX="76236" custScaleY="87614" custLinFactNeighborX="106" custLinFactNeighborY="1225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EC9DDA8-0D3A-4111-8D4F-006843B22EB9}" type="pres">
      <dgm:prSet presAssocID="{FDA454AC-2CBB-4951-A498-E9F044517F20}" presName="accent_2" presStyleLbl="alignNode1" presStyleIdx="4" presStyleCnt="6" custFlipVert="1" custFlipHor="1" custScaleX="74063" custScaleY="67751" custLinFactNeighborX="69536" custLinFactNeighborY="-7544"/>
      <dgm:spPr/>
    </dgm:pt>
    <dgm:pt modelId="{65E80397-CD24-4F4C-BC5F-14F5B9FF83C0}" type="pres">
      <dgm:prSet presAssocID="{FDA454AC-2CBB-4951-A498-E9F044517F20}" presName="accent_3" presStyleLbl="alignNode1" presStyleIdx="5" presStyleCnt="6" custLinFactX="59022" custLinFactNeighborX="100000" custLinFactNeighborY="47729"/>
      <dgm:spPr/>
    </dgm:pt>
    <dgm:pt modelId="{7850876E-6C74-4EBC-8C03-408A869FDE79}" type="pres">
      <dgm:prSet presAssocID="{C5EC1841-341E-41F1-90BE-17C59F5C9031}" presName="image_3" presStyleCnt="0"/>
      <dgm:spPr/>
    </dgm:pt>
    <dgm:pt modelId="{B411D392-CE58-4D33-B776-E83006219661}" type="pres">
      <dgm:prSet presAssocID="{C5EC1841-341E-41F1-90BE-17C59F5C9031}" presName="imageRepeatNode" presStyleLbl="fgImgPlace1" presStyleIdx="2" presStyleCnt="3" custAng="5400000" custScaleX="127874" custScaleY="128023"/>
      <dgm:spPr/>
      <dgm:t>
        <a:bodyPr/>
        <a:lstStyle/>
        <a:p>
          <a:endParaRPr lang="pl-PL"/>
        </a:p>
      </dgm:t>
    </dgm:pt>
  </dgm:ptLst>
  <dgm:cxnLst>
    <dgm:cxn modelId="{FD3E290A-BD87-4B19-9D8E-F07A5CAF029A}" type="presOf" srcId="{6A41B4DE-41A1-443F-AB7D-CB24E3F0B8E6}" destId="{C6B41C85-48EA-49CD-AF08-F99A4A589B05}" srcOrd="0" destOrd="0" presId="urn:microsoft.com/office/officeart/2008/layout/BubblePictureList"/>
    <dgm:cxn modelId="{9BD6BC25-70FC-4B7C-8DEE-B9A7D1C1C527}" type="presOf" srcId="{C5EC1841-341E-41F1-90BE-17C59F5C9031}" destId="{B411D392-CE58-4D33-B776-E83006219661}" srcOrd="0" destOrd="0" presId="urn:microsoft.com/office/officeart/2008/layout/BubblePictureList"/>
    <dgm:cxn modelId="{A22C2A38-8FBC-4F0B-B3D4-B7578F57965B}" type="presOf" srcId="{9A8DE565-F02A-40E3-8202-75E5F85E921A}" destId="{460E175E-1AB5-4910-A3E6-8D02193844D0}" srcOrd="0" destOrd="0" presId="urn:microsoft.com/office/officeart/2008/layout/BubblePictureList"/>
    <dgm:cxn modelId="{B19906EA-D0DA-49B5-A421-472BF3553B89}" srcId="{BE43F8D8-F670-492E-BBA7-63E60C62408E}" destId="{FDA454AC-2CBB-4951-A498-E9F044517F20}" srcOrd="2" destOrd="0" parTransId="{B344ABA9-64D6-4B5E-857B-39F89C4E9E6D}" sibTransId="{C5EC1841-341E-41F1-90BE-17C59F5C9031}"/>
    <dgm:cxn modelId="{400CF6CC-1981-4712-95D8-DF3C47E2B9FC}" type="presOf" srcId="{4215D5C5-F7CF-43B5-9BD0-6D35A518F1AC}" destId="{56A6A787-215C-490B-90B6-84E8BFB58CFD}" srcOrd="0" destOrd="0" presId="urn:microsoft.com/office/officeart/2008/layout/BubblePictureList"/>
    <dgm:cxn modelId="{6EE5CB05-24C5-4E40-B73A-656E695EF0A2}" type="presOf" srcId="{FDA454AC-2CBB-4951-A498-E9F044517F20}" destId="{11029719-5D45-4AD7-B95C-E2F6E8885F16}" srcOrd="0" destOrd="0" presId="urn:microsoft.com/office/officeart/2008/layout/BubblePictureList"/>
    <dgm:cxn modelId="{001E370E-F4A0-429E-A727-5F4D7263C00E}" srcId="{BE43F8D8-F670-492E-BBA7-63E60C62408E}" destId="{C2481E12-3C33-4B13-A0E0-C2F402D15F9B}" srcOrd="1" destOrd="0" parTransId="{D0C74BE9-FDE7-427F-8527-097DED849E11}" sibTransId="{4215D5C5-F7CF-43B5-9BD0-6D35A518F1AC}"/>
    <dgm:cxn modelId="{4189EC54-54F6-49C1-BC0C-5F1A81A49A50}" type="presOf" srcId="{C2481E12-3C33-4B13-A0E0-C2F402D15F9B}" destId="{71C977E9-1569-4B11-B097-7CA49D831D58}" srcOrd="0" destOrd="0" presId="urn:microsoft.com/office/officeart/2008/layout/BubblePictureList"/>
    <dgm:cxn modelId="{39011FC5-0C6D-4D8E-8255-E49F9BAF9279}" srcId="{BE43F8D8-F670-492E-BBA7-63E60C62408E}" destId="{6A41B4DE-41A1-443F-AB7D-CB24E3F0B8E6}" srcOrd="0" destOrd="0" parTransId="{F86910F5-A7DB-4193-BFF6-6781947F8DE6}" sibTransId="{9A8DE565-F02A-40E3-8202-75E5F85E921A}"/>
    <dgm:cxn modelId="{3479E24F-075C-4721-82B1-AF7E6568FB25}" type="presOf" srcId="{BE43F8D8-F670-492E-BBA7-63E60C62408E}" destId="{CA5BF7AD-1EDD-42B6-8775-AC33BEBBDE73}" srcOrd="0" destOrd="0" presId="urn:microsoft.com/office/officeart/2008/layout/BubblePictureList"/>
    <dgm:cxn modelId="{E8AD6C8E-247A-4ED3-BE83-3907E0D404F2}" type="presParOf" srcId="{CA5BF7AD-1EDD-42B6-8775-AC33BEBBDE73}" destId="{C6B41C85-48EA-49CD-AF08-F99A4A589B05}" srcOrd="0" destOrd="0" presId="urn:microsoft.com/office/officeart/2008/layout/BubblePictureList"/>
    <dgm:cxn modelId="{4C579268-BCD5-413E-96C4-27C544969164}" type="presParOf" srcId="{CA5BF7AD-1EDD-42B6-8775-AC33BEBBDE73}" destId="{D3D66408-F0E3-4EF6-B287-F98841B159EC}" srcOrd="1" destOrd="0" presId="urn:microsoft.com/office/officeart/2008/layout/BubblePictureList"/>
    <dgm:cxn modelId="{89F1142D-1219-4E83-9D22-FE1F5717AF2D}" type="presParOf" srcId="{D3D66408-F0E3-4EF6-B287-F98841B159EC}" destId="{6CD60C26-954A-465C-8A68-8177E0A192B7}" srcOrd="0" destOrd="0" presId="urn:microsoft.com/office/officeart/2008/layout/BubblePictureList"/>
    <dgm:cxn modelId="{37CDC199-ABD4-4438-B81A-A4D9337DEDD6}" type="presParOf" srcId="{CA5BF7AD-1EDD-42B6-8775-AC33BEBBDE73}" destId="{32A6AD35-C90B-4547-ABA2-443353060E8E}" srcOrd="2" destOrd="0" presId="urn:microsoft.com/office/officeart/2008/layout/BubblePictureList"/>
    <dgm:cxn modelId="{7632D23A-1414-47B8-936C-4928ABADCB45}" type="presParOf" srcId="{CA5BF7AD-1EDD-42B6-8775-AC33BEBBDE73}" destId="{4A5442FB-46EC-4C8F-9B0F-92DDC7992E1D}" srcOrd="3" destOrd="0" presId="urn:microsoft.com/office/officeart/2008/layout/BubblePictureList"/>
    <dgm:cxn modelId="{BA912B73-9D74-45AE-8C82-30021499DE98}" type="presParOf" srcId="{4A5442FB-46EC-4C8F-9B0F-92DDC7992E1D}" destId="{460E175E-1AB5-4910-A3E6-8D02193844D0}" srcOrd="0" destOrd="0" presId="urn:microsoft.com/office/officeart/2008/layout/BubblePictureList"/>
    <dgm:cxn modelId="{E6C526F3-81CE-4463-B5D5-FC6070E885C8}" type="presParOf" srcId="{CA5BF7AD-1EDD-42B6-8775-AC33BEBBDE73}" destId="{71C977E9-1569-4B11-B097-7CA49D831D58}" srcOrd="4" destOrd="0" presId="urn:microsoft.com/office/officeart/2008/layout/BubblePictureList"/>
    <dgm:cxn modelId="{56076712-A982-4685-AFCA-9F1E2E1A49AC}" type="presParOf" srcId="{CA5BF7AD-1EDD-42B6-8775-AC33BEBBDE73}" destId="{E779B9D9-7038-4557-BCE7-8D1E3B87D60B}" srcOrd="5" destOrd="0" presId="urn:microsoft.com/office/officeart/2008/layout/BubblePictureList"/>
    <dgm:cxn modelId="{BC20A7F7-E042-4A45-829E-FCA55BF38E2C}" type="presParOf" srcId="{E779B9D9-7038-4557-BCE7-8D1E3B87D60B}" destId="{44F99B88-F4E3-4E14-B0AC-396901696F2A}" srcOrd="0" destOrd="0" presId="urn:microsoft.com/office/officeart/2008/layout/BubblePictureList"/>
    <dgm:cxn modelId="{160581B1-3E49-4355-B641-E060330C7653}" type="presParOf" srcId="{CA5BF7AD-1EDD-42B6-8775-AC33BEBBDE73}" destId="{9CAE4E85-4ED4-4ED1-8F25-E7A24001B49F}" srcOrd="6" destOrd="0" presId="urn:microsoft.com/office/officeart/2008/layout/BubblePictureList"/>
    <dgm:cxn modelId="{18609F73-7BE0-4F19-AF2B-4FF020B4B442}" type="presParOf" srcId="{9CAE4E85-4ED4-4ED1-8F25-E7A24001B49F}" destId="{56A6A787-215C-490B-90B6-84E8BFB58CFD}" srcOrd="0" destOrd="0" presId="urn:microsoft.com/office/officeart/2008/layout/BubblePictureList"/>
    <dgm:cxn modelId="{A1774113-97F2-4F41-AFF1-E6BC43F45936}" type="presParOf" srcId="{CA5BF7AD-1EDD-42B6-8775-AC33BEBBDE73}" destId="{6597EDBA-4147-410A-BD5D-1E32F7A185B3}" srcOrd="7" destOrd="0" presId="urn:microsoft.com/office/officeart/2008/layout/BubblePictureList"/>
    <dgm:cxn modelId="{B9E43C06-7BC8-4513-9D32-B03DA45F1F2D}" type="presParOf" srcId="{6597EDBA-4147-410A-BD5D-1E32F7A185B3}" destId="{C8E7C67F-F810-4E63-BB44-70545397FAEF}" srcOrd="0" destOrd="0" presId="urn:microsoft.com/office/officeart/2008/layout/BubblePictureList"/>
    <dgm:cxn modelId="{7B3E0509-6F64-4803-A249-DF785373D3AC}" type="presParOf" srcId="{CA5BF7AD-1EDD-42B6-8775-AC33BEBBDE73}" destId="{11029719-5D45-4AD7-B95C-E2F6E8885F16}" srcOrd="8" destOrd="0" presId="urn:microsoft.com/office/officeart/2008/layout/BubblePictureList"/>
    <dgm:cxn modelId="{1D5CCD00-B1CA-4246-9156-5C0ACC9B894F}" type="presParOf" srcId="{CA5BF7AD-1EDD-42B6-8775-AC33BEBBDE73}" destId="{8EC9DDA8-0D3A-4111-8D4F-006843B22EB9}" srcOrd="9" destOrd="0" presId="urn:microsoft.com/office/officeart/2008/layout/BubblePictureList"/>
    <dgm:cxn modelId="{60CF963C-7C19-47A1-92A3-696D05BCBA87}" type="presParOf" srcId="{CA5BF7AD-1EDD-42B6-8775-AC33BEBBDE73}" destId="{65E80397-CD24-4F4C-BC5F-14F5B9FF83C0}" srcOrd="10" destOrd="0" presId="urn:microsoft.com/office/officeart/2008/layout/BubblePictureList"/>
    <dgm:cxn modelId="{7B866582-9917-44D8-AAAA-41976A296F6C}" type="presParOf" srcId="{CA5BF7AD-1EDD-42B6-8775-AC33BEBBDE73}" destId="{7850876E-6C74-4EBC-8C03-408A869FDE79}" srcOrd="11" destOrd="0" presId="urn:microsoft.com/office/officeart/2008/layout/BubblePictureList"/>
    <dgm:cxn modelId="{AD0CFDE0-E5BC-40C3-8D3A-988558657319}" type="presParOf" srcId="{7850876E-6C74-4EBC-8C03-408A869FDE79}" destId="{B411D392-CE58-4D33-B776-E83006219661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A48B22-850B-4CE1-AA98-8AA30D69D489}">
      <dsp:nvSpPr>
        <dsp:cNvPr id="0" name=""/>
        <dsp:cNvSpPr/>
      </dsp:nvSpPr>
      <dsp:spPr>
        <a:xfrm>
          <a:off x="0" y="0"/>
          <a:ext cx="8710835" cy="144887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rgbClr val="333333"/>
              </a:solidFill>
            </a:rPr>
            <a:t>Beata Kwiecień</a:t>
          </a:r>
          <a:endParaRPr lang="pl-PL" sz="1800" kern="1200" dirty="0">
            <a:solidFill>
              <a:srgbClr val="333333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solidFill>
                <a:srgbClr val="333333"/>
              </a:solidFill>
            </a:rPr>
            <a:t>nauczycielka matematyki</a:t>
          </a:r>
          <a:endParaRPr lang="pl-PL" sz="1600" kern="1200" dirty="0">
            <a:solidFill>
              <a:srgbClr val="333333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solidFill>
                <a:srgbClr val="333333"/>
              </a:solidFill>
            </a:rPr>
            <a:t>zapoznanie z metodą </a:t>
          </a:r>
          <a:r>
            <a:rPr lang="pl-PL" sz="1600" kern="1200" dirty="0" err="1" smtClean="0">
              <a:solidFill>
                <a:srgbClr val="333333"/>
              </a:solidFill>
            </a:rPr>
            <a:t>decoupage</a:t>
          </a:r>
          <a:r>
            <a:rPr lang="pl-PL" sz="1600" kern="1200" dirty="0" smtClean="0">
              <a:solidFill>
                <a:srgbClr val="333333"/>
              </a:solidFill>
            </a:rPr>
            <a:t>, pomoc przy początkowej produkcji</a:t>
          </a:r>
          <a:endParaRPr lang="pl-PL" sz="1600" kern="1200" dirty="0">
            <a:solidFill>
              <a:srgbClr val="333333"/>
            </a:solidFill>
          </a:endParaRPr>
        </a:p>
      </dsp:txBody>
      <dsp:txXfrm>
        <a:off x="1887054" y="0"/>
        <a:ext cx="6823780" cy="1448873"/>
      </dsp:txXfrm>
    </dsp:sp>
    <dsp:sp modelId="{72EF6805-D1F8-4587-806E-6A255C599D1F}">
      <dsp:nvSpPr>
        <dsp:cNvPr id="0" name=""/>
        <dsp:cNvSpPr/>
      </dsp:nvSpPr>
      <dsp:spPr>
        <a:xfrm>
          <a:off x="144887" y="144887"/>
          <a:ext cx="1742167" cy="115909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6E7B08-D9E5-4C8C-AD61-187F364772FE}">
      <dsp:nvSpPr>
        <dsp:cNvPr id="0" name=""/>
        <dsp:cNvSpPr/>
      </dsp:nvSpPr>
      <dsp:spPr>
        <a:xfrm>
          <a:off x="0" y="1593760"/>
          <a:ext cx="8710835" cy="144887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rgbClr val="333333"/>
              </a:solidFill>
            </a:rPr>
            <a:t>Izabela i Robert Glińscy</a:t>
          </a:r>
          <a:endParaRPr lang="pl-PL" sz="1800" kern="1200" dirty="0">
            <a:solidFill>
              <a:srgbClr val="333333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solidFill>
                <a:srgbClr val="333333"/>
              </a:solidFill>
            </a:rPr>
            <a:t>pracownicy banku Millenium i PKO BP</a:t>
          </a:r>
          <a:endParaRPr lang="pl-PL" sz="1600" kern="1200" dirty="0">
            <a:solidFill>
              <a:srgbClr val="333333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solidFill>
                <a:srgbClr val="333333"/>
              </a:solidFill>
            </a:rPr>
            <a:t>pomoc przy produkcji oraz przy znalezieniu rynków zbytu</a:t>
          </a:r>
          <a:endParaRPr lang="pl-PL" sz="1600" kern="1200" dirty="0">
            <a:solidFill>
              <a:srgbClr val="333333"/>
            </a:solidFill>
          </a:endParaRPr>
        </a:p>
      </dsp:txBody>
      <dsp:txXfrm>
        <a:off x="1887054" y="1593760"/>
        <a:ext cx="6823780" cy="1448873"/>
      </dsp:txXfrm>
    </dsp:sp>
    <dsp:sp modelId="{95ABE0A9-B9FE-4CF7-97E6-268CC88DF62B}">
      <dsp:nvSpPr>
        <dsp:cNvPr id="0" name=""/>
        <dsp:cNvSpPr/>
      </dsp:nvSpPr>
      <dsp:spPr>
        <a:xfrm>
          <a:off x="210784" y="1738648"/>
          <a:ext cx="1610372" cy="115909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207B5A-61DC-4FAA-83E9-81D0957A7CF7}">
      <dsp:nvSpPr>
        <dsp:cNvPr id="0" name=""/>
        <dsp:cNvSpPr/>
      </dsp:nvSpPr>
      <dsp:spPr>
        <a:xfrm>
          <a:off x="0" y="3187521"/>
          <a:ext cx="8710835" cy="144887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>
              <a:solidFill>
                <a:srgbClr val="333333"/>
              </a:solidFill>
            </a:rPr>
            <a:t>Elżbieta Żyłowska</a:t>
          </a:r>
          <a:endParaRPr lang="pl-PL" sz="1800" kern="1200" dirty="0">
            <a:solidFill>
              <a:srgbClr val="333333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solidFill>
                <a:srgbClr val="333333"/>
              </a:solidFill>
            </a:rPr>
            <a:t>księgowa</a:t>
          </a:r>
          <a:endParaRPr lang="pl-PL" sz="1600" kern="1200" dirty="0">
            <a:solidFill>
              <a:srgbClr val="333333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>
              <a:solidFill>
                <a:srgbClr val="4D4D4D"/>
              </a:solidFill>
            </a:rPr>
            <a:t>pomoc przy księgowości</a:t>
          </a:r>
          <a:endParaRPr lang="pl-PL" sz="1600" kern="1200" dirty="0"/>
        </a:p>
      </dsp:txBody>
      <dsp:txXfrm>
        <a:off x="1887054" y="3187521"/>
        <a:ext cx="6823780" cy="1448873"/>
      </dsp:txXfrm>
    </dsp:sp>
    <dsp:sp modelId="{A5136A92-9E19-4756-AC59-0E0D7C8FF52F}">
      <dsp:nvSpPr>
        <dsp:cNvPr id="0" name=""/>
        <dsp:cNvSpPr/>
      </dsp:nvSpPr>
      <dsp:spPr>
        <a:xfrm>
          <a:off x="288232" y="3318320"/>
          <a:ext cx="1455127" cy="116064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D60C26-954A-465C-8A68-8177E0A192B7}">
      <dsp:nvSpPr>
        <dsp:cNvPr id="0" name=""/>
        <dsp:cNvSpPr/>
      </dsp:nvSpPr>
      <dsp:spPr>
        <a:xfrm>
          <a:off x="1996541" y="1517615"/>
          <a:ext cx="2501999" cy="23856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6AD35-C90B-4547-ABA2-443353060E8E}">
      <dsp:nvSpPr>
        <dsp:cNvPr id="0" name=""/>
        <dsp:cNvSpPr/>
      </dsp:nvSpPr>
      <dsp:spPr>
        <a:xfrm>
          <a:off x="3348512" y="179875"/>
          <a:ext cx="505113" cy="503851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0E175E-1AB5-4910-A3E6-8D02193844D0}">
      <dsp:nvSpPr>
        <dsp:cNvPr id="0" name=""/>
        <dsp:cNvSpPr/>
      </dsp:nvSpPr>
      <dsp:spPr>
        <a:xfrm>
          <a:off x="2076190" y="1596549"/>
          <a:ext cx="2290059" cy="2221570"/>
        </a:xfrm>
        <a:prstGeom prst="ellipse">
          <a:avLst/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F99B88-F4E3-4E14-B0AC-396901696F2A}">
      <dsp:nvSpPr>
        <dsp:cNvPr id="0" name=""/>
        <dsp:cNvSpPr/>
      </dsp:nvSpPr>
      <dsp:spPr>
        <a:xfrm>
          <a:off x="4721543" y="2134626"/>
          <a:ext cx="1839406" cy="18171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A6A787-215C-490B-90B6-84E8BFB58CFD}">
      <dsp:nvSpPr>
        <dsp:cNvPr id="0" name=""/>
        <dsp:cNvSpPr/>
      </dsp:nvSpPr>
      <dsp:spPr>
        <a:xfrm>
          <a:off x="4813576" y="2188483"/>
          <a:ext cx="1655341" cy="1702419"/>
        </a:xfrm>
        <a:prstGeom prst="ellipse">
          <a:avLst/>
        </a:prstGeom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E7C67F-F810-4E63-BB44-70545397FAEF}">
      <dsp:nvSpPr>
        <dsp:cNvPr id="0" name=""/>
        <dsp:cNvSpPr/>
      </dsp:nvSpPr>
      <dsp:spPr>
        <a:xfrm>
          <a:off x="4021468" y="216852"/>
          <a:ext cx="1941765" cy="18617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9DDA8-0D3A-4111-8D4F-006843B22EB9}">
      <dsp:nvSpPr>
        <dsp:cNvPr id="0" name=""/>
        <dsp:cNvSpPr/>
      </dsp:nvSpPr>
      <dsp:spPr>
        <a:xfrm flipH="1" flipV="1">
          <a:off x="5897210" y="76843"/>
          <a:ext cx="361926" cy="331308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E80397-CD24-4F4C-BC5F-14F5B9FF83C0}">
      <dsp:nvSpPr>
        <dsp:cNvPr id="0" name=""/>
        <dsp:cNvSpPr/>
      </dsp:nvSpPr>
      <dsp:spPr>
        <a:xfrm>
          <a:off x="6567198" y="3388008"/>
          <a:ext cx="366970" cy="366563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11D392-CE58-4D33-B776-E83006219661}">
      <dsp:nvSpPr>
        <dsp:cNvPr id="0" name=""/>
        <dsp:cNvSpPr/>
      </dsp:nvSpPr>
      <dsp:spPr>
        <a:xfrm rot="5400000">
          <a:off x="4139238" y="293202"/>
          <a:ext cx="1707154" cy="1709008"/>
        </a:xfrm>
        <a:prstGeom prst="ellipse">
          <a:avLst/>
        </a:prstGeom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B41C85-48EA-49CD-AF08-F99A4A589B05}">
      <dsp:nvSpPr>
        <dsp:cNvPr id="0" name=""/>
        <dsp:cNvSpPr/>
      </dsp:nvSpPr>
      <dsp:spPr>
        <a:xfrm rot="20851166">
          <a:off x="399901" y="735925"/>
          <a:ext cx="2736358" cy="54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" numCol="1" spcCol="1270" anchor="b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0" i="1" kern="1200" dirty="0" smtClean="0">
              <a:solidFill>
                <a:srgbClr val="4D4D4D"/>
              </a:solidFill>
            </a:rPr>
            <a:t>użyteczność</a:t>
          </a:r>
          <a:endParaRPr lang="pl-PL" sz="2200" b="0" i="1" kern="1200" dirty="0">
            <a:solidFill>
              <a:srgbClr val="4D4D4D"/>
            </a:solidFill>
          </a:endParaRPr>
        </a:p>
      </dsp:txBody>
      <dsp:txXfrm>
        <a:off x="399901" y="735925"/>
        <a:ext cx="2736358" cy="540880"/>
      </dsp:txXfrm>
    </dsp:sp>
    <dsp:sp modelId="{71C977E9-1569-4B11-B097-7CA49D831D58}">
      <dsp:nvSpPr>
        <dsp:cNvPr id="0" name=""/>
        <dsp:cNvSpPr/>
      </dsp:nvSpPr>
      <dsp:spPr>
        <a:xfrm rot="21196322">
          <a:off x="7043005" y="2275967"/>
          <a:ext cx="2204356" cy="864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0" i="1" kern="1200" dirty="0" smtClean="0">
              <a:solidFill>
                <a:srgbClr val="4D4D4D"/>
              </a:solidFill>
            </a:rPr>
            <a:t>własnoręcznie wykonane</a:t>
          </a:r>
          <a:endParaRPr lang="pl-PL" sz="2200" b="0" i="1" kern="1200" dirty="0">
            <a:solidFill>
              <a:srgbClr val="4D4D4D"/>
            </a:solidFill>
          </a:endParaRPr>
        </a:p>
      </dsp:txBody>
      <dsp:txXfrm>
        <a:off x="7043005" y="2275967"/>
        <a:ext cx="2204356" cy="864027"/>
      </dsp:txXfrm>
    </dsp:sp>
    <dsp:sp modelId="{11029719-5D45-4AD7-B95C-E2F6E8885F16}">
      <dsp:nvSpPr>
        <dsp:cNvPr id="0" name=""/>
        <dsp:cNvSpPr/>
      </dsp:nvSpPr>
      <dsp:spPr>
        <a:xfrm rot="612269">
          <a:off x="6379343" y="726471"/>
          <a:ext cx="2516454" cy="1169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b="0" i="1" kern="1200" dirty="0" smtClean="0">
              <a:solidFill>
                <a:srgbClr val="4D4D4D"/>
              </a:solidFill>
            </a:rPr>
            <a:t>oryginalność</a:t>
          </a:r>
          <a:endParaRPr lang="pl-PL" sz="2200" b="0" i="1" kern="1200" dirty="0">
            <a:solidFill>
              <a:srgbClr val="4D4D4D"/>
            </a:solidFill>
          </a:endParaRPr>
        </a:p>
      </dsp:txBody>
      <dsp:txXfrm>
        <a:off x="6379343" y="726471"/>
        <a:ext cx="2516454" cy="1169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127" y="605307"/>
            <a:ext cx="8479801" cy="4816699"/>
          </a:xfrm>
          <a:prstGeom prst="rect">
            <a:avLst/>
          </a:prstGeom>
          <a:effectLst/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7127" y="4610637"/>
            <a:ext cx="8203842" cy="1096899"/>
          </a:xfrm>
        </p:spPr>
        <p:txBody>
          <a:bodyPr>
            <a:normAutofit/>
          </a:bodyPr>
          <a:lstStyle/>
          <a:p>
            <a:r>
              <a:rPr lang="pl-PL" sz="1900" dirty="0" smtClean="0">
                <a:solidFill>
                  <a:srgbClr val="4D4D4D"/>
                </a:solidFill>
              </a:rPr>
              <a:t>VIII Liceum Ogólnokształcące im. Komisji Edukacji Narodowej w Gdańsku</a:t>
            </a:r>
            <a:endParaRPr lang="pl-PL" sz="1900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1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000">
        <p:fade/>
      </p:transition>
    </mc:Choice>
    <mc:Fallback xmlns="">
      <p:transition spd="med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Zyski pozafinansowe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635617"/>
            <a:ext cx="8596668" cy="4405745"/>
          </a:xfrm>
        </p:spPr>
        <p:txBody>
          <a:bodyPr>
            <a:normAutofit/>
          </a:bodyPr>
          <a:lstStyle/>
          <a:p>
            <a:r>
              <a:rPr lang="pl-PL" dirty="0"/>
              <a:t>Wypromowanie mody na produkty </a:t>
            </a:r>
            <a:r>
              <a:rPr lang="pl-PL" dirty="0" err="1" smtClean="0"/>
              <a:t>decoupage</a:t>
            </a:r>
            <a:endParaRPr lang="pl-PL" dirty="0" smtClean="0"/>
          </a:p>
          <a:p>
            <a:r>
              <a:rPr lang="pl-PL" dirty="0" smtClean="0"/>
              <a:t>Zwiększenie umiejętności informatycznych dzięki pracy w programach Microsoft Office</a:t>
            </a:r>
          </a:p>
          <a:p>
            <a:r>
              <a:rPr lang="pl-PL" dirty="0" smtClean="0"/>
              <a:t>Zdobycie wiedzy i umiejętności w zakresie prowadzenia działalności</a:t>
            </a:r>
          </a:p>
          <a:p>
            <a:r>
              <a:rPr lang="pl-PL" dirty="0" smtClean="0"/>
              <a:t>Wprowadzenie nowości na szkolny rynek</a:t>
            </a:r>
          </a:p>
          <a:p>
            <a:r>
              <a:rPr lang="pl-PL" dirty="0" smtClean="0"/>
              <a:t>Zainteresowani zdobyli ciekawe, ręcznie wykonane ozdoby</a:t>
            </a:r>
          </a:p>
          <a:p>
            <a:r>
              <a:rPr lang="pl-PL" dirty="0" smtClean="0"/>
              <a:t>Zdobycie umiejętności w zakresie pracy w grupie oraz rozwiązywania problemów</a:t>
            </a:r>
            <a:endParaRPr lang="pl-PL" dirty="0"/>
          </a:p>
          <a:p>
            <a:r>
              <a:rPr lang="pl-PL" dirty="0" smtClean="0"/>
              <a:t>Zapoznanie z techniką </a:t>
            </a:r>
            <a:r>
              <a:rPr lang="pl-PL" dirty="0" err="1" smtClean="0"/>
              <a:t>decoupage</a:t>
            </a:r>
            <a:endParaRPr lang="pl-PL" dirty="0" smtClean="0"/>
          </a:p>
          <a:p>
            <a:r>
              <a:rPr lang="pl-PL" dirty="0" smtClean="0"/>
              <a:t>Poszerzenie umiejętności w zakresie komunikacji werbalnej i niewerbalnej</a:t>
            </a:r>
          </a:p>
          <a:p>
            <a:r>
              <a:rPr lang="pl-PL" dirty="0" smtClean="0"/>
              <a:t>Wykorzystanie zdobytej wiedzy w zakresie podstaw przedsiębiorczości</a:t>
            </a:r>
            <a:br>
              <a:rPr lang="pl-PL" dirty="0" smtClean="0"/>
            </a:br>
            <a:r>
              <a:rPr lang="pl-PL" dirty="0" smtClean="0"/>
              <a:t>w praktyce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565307">
            <a:off x="10237570" y="-40853"/>
            <a:ext cx="1794487" cy="130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360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2000">
        <p14:reveal/>
      </p:transition>
    </mc:Choice>
    <mc:Fallback xmlns="">
      <p:transition spd="slow" advTm="2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Wspólnicy </a:t>
            </a:r>
            <a:r>
              <a:rPr lang="pl-PL" dirty="0" err="1" smtClean="0"/>
              <a:t>miniprzedsiębiorstwa</a:t>
            </a:r>
            <a:endParaRPr lang="pl-PL" dirty="0"/>
          </a:p>
        </p:txBody>
      </p:sp>
      <p:pic>
        <p:nvPicPr>
          <p:cNvPr id="13" name="Symbol zastępczy zawartości 12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95540" y="1748464"/>
            <a:ext cx="5760256" cy="38814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" name="pole tekstowe 13"/>
          <p:cNvSpPr txBox="1"/>
          <p:nvPr/>
        </p:nvSpPr>
        <p:spPr>
          <a:xfrm>
            <a:off x="1122796" y="5911605"/>
            <a:ext cx="8151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rgbClr val="4D4D4D"/>
                </a:solidFill>
              </a:rPr>
              <a:t>Nasze </a:t>
            </a:r>
            <a:r>
              <a:rPr lang="pl-PL" dirty="0" err="1" smtClean="0">
                <a:solidFill>
                  <a:srgbClr val="4D4D4D"/>
                </a:solidFill>
              </a:rPr>
              <a:t>miniprzedsiębiorstwo</a:t>
            </a:r>
            <a:r>
              <a:rPr lang="pl-PL" dirty="0" smtClean="0">
                <a:solidFill>
                  <a:srgbClr val="4D4D4D"/>
                </a:solidFill>
              </a:rPr>
              <a:t> składa się z siedmiu członków, uczniów klasy 2B.</a:t>
            </a:r>
            <a:endParaRPr lang="pl-PL" dirty="0">
              <a:solidFill>
                <a:srgbClr val="4D4D4D"/>
              </a:solidFill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565307">
            <a:off x="10237570" y="-40853"/>
            <a:ext cx="1794487" cy="130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29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6000">
        <p14:reveal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Reprezentacja w konkursie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248276" y="4628274"/>
            <a:ext cx="1867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 smtClean="0">
                <a:solidFill>
                  <a:srgbClr val="4D4D4D"/>
                </a:solidFill>
              </a:rPr>
              <a:t>Dyrektor Naczelny</a:t>
            </a:r>
            <a:br>
              <a:rPr lang="pl-PL" sz="1600" dirty="0" smtClean="0">
                <a:solidFill>
                  <a:srgbClr val="4D4D4D"/>
                </a:solidFill>
              </a:rPr>
            </a:br>
            <a:r>
              <a:rPr lang="pl-PL" sz="1600" dirty="0" smtClean="0">
                <a:solidFill>
                  <a:srgbClr val="4D4D4D"/>
                </a:solidFill>
              </a:rPr>
              <a:t>Artur</a:t>
            </a:r>
            <a:r>
              <a:rPr lang="pl-PL" sz="1600" dirty="0">
                <a:solidFill>
                  <a:srgbClr val="4D4D4D"/>
                </a:solidFill>
              </a:rPr>
              <a:t> </a:t>
            </a:r>
            <a:r>
              <a:rPr lang="pl-PL" sz="1600" dirty="0" smtClean="0">
                <a:solidFill>
                  <a:srgbClr val="4D4D4D"/>
                </a:solidFill>
              </a:rPr>
              <a:t>Gliński</a:t>
            </a:r>
            <a:endParaRPr lang="pl-PL" sz="1600" dirty="0">
              <a:solidFill>
                <a:srgbClr val="4D4D4D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503827" y="4628275"/>
            <a:ext cx="23968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 smtClean="0">
                <a:solidFill>
                  <a:srgbClr val="4D4D4D"/>
                </a:solidFill>
              </a:rPr>
              <a:t>Dyrektor ds. </a:t>
            </a:r>
            <a:r>
              <a:rPr lang="pl-PL" sz="1600" dirty="0">
                <a:solidFill>
                  <a:srgbClr val="4D4D4D"/>
                </a:solidFill>
              </a:rPr>
              <a:t>M</a:t>
            </a:r>
            <a:r>
              <a:rPr lang="pl-PL" sz="1600" dirty="0" smtClean="0">
                <a:solidFill>
                  <a:srgbClr val="4D4D4D"/>
                </a:solidFill>
              </a:rPr>
              <a:t>arketingu</a:t>
            </a:r>
            <a:br>
              <a:rPr lang="pl-PL" sz="1600" dirty="0" smtClean="0">
                <a:solidFill>
                  <a:srgbClr val="4D4D4D"/>
                </a:solidFill>
              </a:rPr>
            </a:br>
            <a:r>
              <a:rPr lang="pl-PL" sz="1600" dirty="0" smtClean="0">
                <a:solidFill>
                  <a:srgbClr val="4D4D4D"/>
                </a:solidFill>
              </a:rPr>
              <a:t>Klaudia  Kwiecień</a:t>
            </a:r>
            <a:endParaRPr lang="pl-PL" sz="1600" dirty="0">
              <a:solidFill>
                <a:srgbClr val="4D4D4D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5159523" y="4661111"/>
            <a:ext cx="22236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 smtClean="0">
                <a:solidFill>
                  <a:srgbClr val="4D4D4D"/>
                </a:solidFill>
              </a:rPr>
              <a:t>Dyrektor ds. Finansów</a:t>
            </a:r>
            <a:br>
              <a:rPr lang="pl-PL" sz="1600" dirty="0" smtClean="0">
                <a:solidFill>
                  <a:srgbClr val="4D4D4D"/>
                </a:solidFill>
              </a:rPr>
            </a:br>
            <a:r>
              <a:rPr lang="pl-PL" sz="1600" dirty="0" smtClean="0">
                <a:solidFill>
                  <a:srgbClr val="4D4D4D"/>
                </a:solidFill>
              </a:rPr>
              <a:t>Dawid Żyłowski</a:t>
            </a:r>
            <a:endParaRPr lang="pl-PL" sz="1600" dirty="0">
              <a:solidFill>
                <a:srgbClr val="4D4D4D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842602" y="4666041"/>
            <a:ext cx="16946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 smtClean="0">
                <a:solidFill>
                  <a:srgbClr val="4D4D4D"/>
                </a:solidFill>
              </a:rPr>
              <a:t>Wspólnik</a:t>
            </a:r>
            <a:br>
              <a:rPr lang="pl-PL" sz="1600" dirty="0" smtClean="0">
                <a:solidFill>
                  <a:srgbClr val="4D4D4D"/>
                </a:solidFill>
              </a:rPr>
            </a:br>
            <a:r>
              <a:rPr lang="pl-PL" sz="1600" dirty="0" smtClean="0">
                <a:solidFill>
                  <a:srgbClr val="4D4D4D"/>
                </a:solidFill>
              </a:rPr>
              <a:t>Patrycja Janicka</a:t>
            </a:r>
            <a:endParaRPr lang="pl-PL" sz="1600" dirty="0">
              <a:solidFill>
                <a:srgbClr val="4D4D4D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10433" y="1838120"/>
            <a:ext cx="1840538" cy="2749140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44088" y="1888702"/>
            <a:ext cx="1854556" cy="2713986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7031" y="1901410"/>
            <a:ext cx="1885837" cy="2713986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8926" y="1888702"/>
            <a:ext cx="1986518" cy="2698558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565307">
            <a:off x="10237570" y="-40853"/>
            <a:ext cx="1794487" cy="130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878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3000">
        <p14:reveal/>
      </p:transition>
    </mc:Choice>
    <mc:Fallback xmlns="">
      <p:transition spd="slow" advTm="1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Opiekun </a:t>
            </a:r>
            <a:r>
              <a:rPr lang="pl-PL" dirty="0" err="1" smtClean="0"/>
              <a:t>miniprzedsiębiorstwa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90663" y="1531154"/>
            <a:ext cx="2264171" cy="38814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pole tekstowe 4"/>
          <p:cNvSpPr txBox="1"/>
          <p:nvPr/>
        </p:nvSpPr>
        <p:spPr>
          <a:xfrm>
            <a:off x="4919964" y="5514996"/>
            <a:ext cx="2273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 smtClean="0">
                <a:solidFill>
                  <a:srgbClr val="4D4D4D"/>
                </a:solidFill>
              </a:rPr>
              <a:t>Tadeusz Chądzyński</a:t>
            </a:r>
            <a:endParaRPr lang="pl-PL" dirty="0">
              <a:solidFill>
                <a:srgbClr val="4D4D4D"/>
              </a:solidFill>
            </a:endParaRPr>
          </a:p>
        </p:txBody>
      </p:sp>
      <p:sp>
        <p:nvSpPr>
          <p:cNvPr id="7" name="Objaśnienie owalne 6"/>
          <p:cNvSpPr/>
          <p:nvPr/>
        </p:nvSpPr>
        <p:spPr>
          <a:xfrm rot="8010474">
            <a:off x="1067202" y="2073882"/>
            <a:ext cx="3615730" cy="3652098"/>
          </a:xfrm>
          <a:prstGeom prst="wedgeEllipseCallout">
            <a:avLst>
              <a:gd name="adj1" fmla="val -75744"/>
              <a:gd name="adj2" fmla="val -18654"/>
            </a:avLst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1266806" y="2466589"/>
            <a:ext cx="321652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1600" dirty="0" smtClean="0">
                <a:solidFill>
                  <a:srgbClr val="333333"/>
                </a:solidFill>
              </a:rPr>
              <a:t>Uczniowie, organizując</a:t>
            </a:r>
            <a:br>
              <a:rPr lang="pl-PL" sz="1600" dirty="0" smtClean="0">
                <a:solidFill>
                  <a:srgbClr val="333333"/>
                </a:solidFill>
              </a:rPr>
            </a:br>
            <a:r>
              <a:rPr lang="pl-PL" sz="1600" dirty="0" smtClean="0">
                <a:solidFill>
                  <a:srgbClr val="333333"/>
                </a:solidFill>
              </a:rPr>
              <a:t>i prowadząc młodzieżowe</a:t>
            </a:r>
            <a:br>
              <a:rPr lang="pl-PL" sz="1600" dirty="0" smtClean="0">
                <a:solidFill>
                  <a:srgbClr val="333333"/>
                </a:solidFill>
              </a:rPr>
            </a:br>
            <a:r>
              <a:rPr lang="pl-PL" sz="1600" dirty="0" err="1" smtClean="0">
                <a:solidFill>
                  <a:srgbClr val="333333"/>
                </a:solidFill>
              </a:rPr>
              <a:t>miniprzedsiębiorstwo</a:t>
            </a:r>
            <a:r>
              <a:rPr lang="pl-PL" sz="1600" dirty="0" smtClean="0">
                <a:solidFill>
                  <a:srgbClr val="333333"/>
                </a:solidFill>
              </a:rPr>
              <a:t>, mają</a:t>
            </a:r>
            <a:br>
              <a:rPr lang="pl-PL" sz="1600" dirty="0" smtClean="0">
                <a:solidFill>
                  <a:srgbClr val="333333"/>
                </a:solidFill>
              </a:rPr>
            </a:br>
            <a:r>
              <a:rPr lang="pl-PL" sz="1600" dirty="0" smtClean="0">
                <a:solidFill>
                  <a:srgbClr val="333333"/>
                </a:solidFill>
              </a:rPr>
              <a:t>możliwość zastosowania</a:t>
            </a:r>
            <a:br>
              <a:rPr lang="pl-PL" sz="1600" dirty="0" smtClean="0">
                <a:solidFill>
                  <a:srgbClr val="333333"/>
                </a:solidFill>
              </a:rPr>
            </a:br>
            <a:r>
              <a:rPr lang="pl-PL" sz="1600" dirty="0" smtClean="0">
                <a:solidFill>
                  <a:srgbClr val="333333"/>
                </a:solidFill>
              </a:rPr>
              <a:t>w praktyce wiedzy, którą zdobyli</a:t>
            </a:r>
            <a:br>
              <a:rPr lang="pl-PL" sz="1600" dirty="0" smtClean="0">
                <a:solidFill>
                  <a:srgbClr val="333333"/>
                </a:solidFill>
              </a:rPr>
            </a:br>
            <a:r>
              <a:rPr lang="pl-PL" sz="1600" dirty="0" smtClean="0">
                <a:solidFill>
                  <a:srgbClr val="333333"/>
                </a:solidFill>
              </a:rPr>
              <a:t>na zajęciach przedmiotu</a:t>
            </a:r>
            <a:br>
              <a:rPr lang="pl-PL" sz="1600" dirty="0" smtClean="0">
                <a:solidFill>
                  <a:srgbClr val="333333"/>
                </a:solidFill>
              </a:rPr>
            </a:br>
            <a:r>
              <a:rPr lang="pl-PL" sz="1600" dirty="0" smtClean="0">
                <a:solidFill>
                  <a:srgbClr val="333333"/>
                </a:solidFill>
              </a:rPr>
              <a:t>podstawy przedsiębiorczości</a:t>
            </a:r>
            <a:br>
              <a:rPr lang="pl-PL" sz="1600" dirty="0" smtClean="0">
                <a:solidFill>
                  <a:srgbClr val="333333"/>
                </a:solidFill>
              </a:rPr>
            </a:br>
            <a:r>
              <a:rPr lang="pl-PL" sz="1600" dirty="0" smtClean="0">
                <a:solidFill>
                  <a:srgbClr val="333333"/>
                </a:solidFill>
              </a:rPr>
              <a:t>oraz wykształcenia i rozwinięcia</a:t>
            </a:r>
            <a:br>
              <a:rPr lang="pl-PL" sz="1600" dirty="0" smtClean="0">
                <a:solidFill>
                  <a:srgbClr val="333333"/>
                </a:solidFill>
              </a:rPr>
            </a:br>
            <a:r>
              <a:rPr lang="pl-PL" sz="1600" dirty="0" smtClean="0">
                <a:solidFill>
                  <a:srgbClr val="333333"/>
                </a:solidFill>
              </a:rPr>
              <a:t>umiejętności pożądanych przy</a:t>
            </a:r>
            <a:br>
              <a:rPr lang="pl-PL" sz="1600" dirty="0" smtClean="0">
                <a:solidFill>
                  <a:srgbClr val="333333"/>
                </a:solidFill>
              </a:rPr>
            </a:br>
            <a:r>
              <a:rPr lang="pl-PL" sz="1600" dirty="0" smtClean="0">
                <a:solidFill>
                  <a:srgbClr val="333333"/>
                </a:solidFill>
              </a:rPr>
              <a:t>prowadzeniu</a:t>
            </a:r>
            <a:br>
              <a:rPr lang="pl-PL" sz="1600" dirty="0" smtClean="0">
                <a:solidFill>
                  <a:srgbClr val="333333"/>
                </a:solidFill>
              </a:rPr>
            </a:br>
            <a:r>
              <a:rPr lang="pl-PL" sz="1600" dirty="0" smtClean="0">
                <a:solidFill>
                  <a:srgbClr val="333333"/>
                </a:solidFill>
              </a:rPr>
              <a:t>samodzielnej działalności</a:t>
            </a:r>
            <a:br>
              <a:rPr lang="pl-PL" sz="1600" dirty="0" smtClean="0">
                <a:solidFill>
                  <a:srgbClr val="333333"/>
                </a:solidFill>
              </a:rPr>
            </a:br>
            <a:r>
              <a:rPr lang="pl-PL" sz="1600" dirty="0" smtClean="0">
                <a:solidFill>
                  <a:srgbClr val="333333"/>
                </a:solidFill>
              </a:rPr>
              <a:t>gospodarczej.</a:t>
            </a:r>
            <a:endParaRPr lang="pl-PL" sz="1600" dirty="0">
              <a:solidFill>
                <a:srgbClr val="333333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565307">
            <a:off x="10237570" y="-40853"/>
            <a:ext cx="1794487" cy="130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00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0000">
        <p14:reveal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Konsultanci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8807413"/>
              </p:ext>
            </p:extLst>
          </p:nvPr>
        </p:nvGraphicFramePr>
        <p:xfrm>
          <a:off x="549074" y="1519707"/>
          <a:ext cx="8710835" cy="4636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Obraz 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565307">
            <a:off x="10237570" y="-40853"/>
            <a:ext cx="1794487" cy="130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85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3000">
        <p14:reveal/>
      </p:transition>
    </mc:Choice>
    <mc:Fallback xmlns="">
      <p:transition spd="slow" advTm="1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1318"/>
          </a:xfrm>
        </p:spPr>
        <p:txBody>
          <a:bodyPr/>
          <a:lstStyle/>
          <a:p>
            <a:pPr algn="ctr"/>
            <a:r>
              <a:rPr lang="pl-PL" dirty="0" smtClean="0"/>
              <a:t>Przedmiot działalności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0442202"/>
              </p:ext>
            </p:extLst>
          </p:nvPr>
        </p:nvGraphicFramePr>
        <p:xfrm>
          <a:off x="386362" y="1390918"/>
          <a:ext cx="9290385" cy="3993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le tekstowe 2"/>
          <p:cNvSpPr txBox="1"/>
          <p:nvPr/>
        </p:nvSpPr>
        <p:spPr>
          <a:xfrm rot="905444">
            <a:off x="170554" y="3992265"/>
            <a:ext cx="200888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200" i="1" dirty="0" smtClean="0">
                <a:solidFill>
                  <a:srgbClr val="333333"/>
                </a:solidFill>
              </a:rPr>
              <a:t>innowacyjność</a:t>
            </a:r>
            <a:endParaRPr lang="pl-PL" sz="2200" i="1" dirty="0">
              <a:solidFill>
                <a:srgbClr val="333333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99243" y="5537556"/>
            <a:ext cx="106379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smtClean="0">
                <a:solidFill>
                  <a:srgbClr val="4D4D4D"/>
                </a:solidFill>
                <a:ea typeface="Times New Roman"/>
              </a:rPr>
              <a:t>„La </a:t>
            </a:r>
            <a:r>
              <a:rPr lang="pl-PL" i="1" dirty="0" err="1" smtClean="0">
                <a:solidFill>
                  <a:srgbClr val="4D4D4D"/>
                </a:solidFill>
                <a:ea typeface="Times New Roman"/>
              </a:rPr>
              <a:t>Pakla</a:t>
            </a:r>
            <a:r>
              <a:rPr lang="pl-PL" i="1" dirty="0" smtClean="0">
                <a:solidFill>
                  <a:srgbClr val="4D4D4D"/>
                </a:solidFill>
                <a:ea typeface="Times New Roman"/>
              </a:rPr>
              <a:t> Accessories” </a:t>
            </a:r>
            <a:r>
              <a:rPr lang="pl-PL" dirty="0" smtClean="0">
                <a:solidFill>
                  <a:srgbClr val="4D4D4D"/>
                </a:solidFill>
                <a:ea typeface="Times New Roman"/>
              </a:rPr>
              <a:t>produkuje </a:t>
            </a:r>
            <a:r>
              <a:rPr lang="pl-PL" dirty="0">
                <a:solidFill>
                  <a:srgbClr val="4D4D4D"/>
                </a:solidFill>
                <a:ea typeface="Times New Roman"/>
              </a:rPr>
              <a:t>niekonwencjonalne ozdoby wykonywane techniką </a:t>
            </a:r>
            <a:r>
              <a:rPr lang="pl-PL" dirty="0" err="1" smtClean="0">
                <a:solidFill>
                  <a:srgbClr val="4D4D4D"/>
                </a:solidFill>
                <a:ea typeface="Times New Roman"/>
              </a:rPr>
              <a:t>decoupage</a:t>
            </a:r>
            <a:r>
              <a:rPr lang="pl-PL" dirty="0" smtClean="0">
                <a:solidFill>
                  <a:srgbClr val="4D4D4D"/>
                </a:solidFill>
                <a:ea typeface="Times New Roman"/>
              </a:rPr>
              <a:t>.</a:t>
            </a:r>
            <a:br>
              <a:rPr lang="pl-PL" dirty="0" smtClean="0">
                <a:solidFill>
                  <a:srgbClr val="4D4D4D"/>
                </a:solidFill>
                <a:ea typeface="Times New Roman"/>
              </a:rPr>
            </a:br>
            <a:r>
              <a:rPr lang="pl-PL" dirty="0" smtClean="0">
                <a:solidFill>
                  <a:srgbClr val="4D4D4D"/>
                </a:solidFill>
                <a:ea typeface="Times New Roman"/>
              </a:rPr>
              <a:t>Metoda ta, zwana </a:t>
            </a:r>
            <a:r>
              <a:rPr lang="pl-PL" dirty="0">
                <a:solidFill>
                  <a:srgbClr val="4D4D4D"/>
                </a:solidFill>
                <a:ea typeface="Times New Roman"/>
              </a:rPr>
              <a:t>także techniką </a:t>
            </a:r>
            <a:r>
              <a:rPr lang="pl-PL" dirty="0" smtClean="0">
                <a:solidFill>
                  <a:srgbClr val="4D4D4D"/>
                </a:solidFill>
                <a:ea typeface="Times New Roman"/>
              </a:rPr>
              <a:t>serwetkową, umożliwia </a:t>
            </a:r>
            <a:r>
              <a:rPr lang="pl-PL" dirty="0">
                <a:solidFill>
                  <a:srgbClr val="4D4D4D"/>
                </a:solidFill>
                <a:ea typeface="Times New Roman"/>
              </a:rPr>
              <a:t>proste a jednocześnie </a:t>
            </a:r>
            <a:r>
              <a:rPr lang="pl-PL" dirty="0" smtClean="0">
                <a:solidFill>
                  <a:srgbClr val="4D4D4D"/>
                </a:solidFill>
                <a:ea typeface="Times New Roman"/>
              </a:rPr>
              <a:t>efektowne zdobienie przedmiotów, poprzez </a:t>
            </a:r>
            <a:r>
              <a:rPr lang="pl-PL" dirty="0">
                <a:solidFill>
                  <a:srgbClr val="4D4D4D"/>
                </a:solidFill>
                <a:ea typeface="Times New Roman"/>
              </a:rPr>
              <a:t>naklejanie motywów wyciętych z papierowych serwetek</a:t>
            </a:r>
            <a:r>
              <a:rPr lang="pl-PL" dirty="0">
                <a:solidFill>
                  <a:srgbClr val="4D4D4D"/>
                </a:solidFill>
                <a:ea typeface="Times New Roman"/>
                <a:cs typeface="Times New Roman"/>
              </a:rPr>
              <a:t>. </a:t>
            </a:r>
            <a:endParaRPr lang="pl-PL" b="1" dirty="0">
              <a:solidFill>
                <a:srgbClr val="4D4D4D"/>
              </a:solidFill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565307">
            <a:off x="10237570" y="-40853"/>
            <a:ext cx="1794487" cy="130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258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7000">
        <p14:reveal/>
      </p:transition>
    </mc:Choice>
    <mc:Fallback xmlns="">
      <p:transition spd="slow" advTm="1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Funkcjonowanie </a:t>
            </a:r>
            <a:r>
              <a:rPr lang="pl-PL" dirty="0" err="1" smtClean="0"/>
              <a:t>miniprzedsiębiorstwa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5154" y="1709828"/>
            <a:ext cx="9066727" cy="4510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>
                <a:solidFill>
                  <a:srgbClr val="4D4D4D"/>
                </a:solidFill>
              </a:rPr>
              <a:t>Po rocznej edukacji podstaw przedsiębiorczości przyszedł czas na praktyczne sprawdzenie zdobytej wiedzy. Pełni zapału i wiary w siebie zawiązaliśmy naszą </a:t>
            </a:r>
            <a:r>
              <a:rPr lang="pl-PL" dirty="0" smtClean="0">
                <a:solidFill>
                  <a:srgbClr val="4D4D4D"/>
                </a:solidFill>
              </a:rPr>
              <a:t>spółkę…</a:t>
            </a:r>
            <a:br>
              <a:rPr lang="pl-PL" dirty="0" smtClean="0">
                <a:solidFill>
                  <a:srgbClr val="4D4D4D"/>
                </a:solidFill>
              </a:rPr>
            </a:br>
            <a:r>
              <a:rPr lang="pl-PL" dirty="0" smtClean="0">
                <a:solidFill>
                  <a:srgbClr val="4D4D4D"/>
                </a:solidFill>
              </a:rPr>
              <a:t/>
            </a:r>
            <a:br>
              <a:rPr lang="pl-PL" dirty="0" smtClean="0">
                <a:solidFill>
                  <a:srgbClr val="4D4D4D"/>
                </a:solidFill>
              </a:rPr>
            </a:br>
            <a:r>
              <a:rPr lang="pl-PL" dirty="0" smtClean="0">
                <a:solidFill>
                  <a:srgbClr val="4D4D4D"/>
                </a:solidFill>
              </a:rPr>
              <a:t>Nasza </a:t>
            </a:r>
            <a:r>
              <a:rPr lang="pl-PL" dirty="0">
                <a:solidFill>
                  <a:srgbClr val="4D4D4D"/>
                </a:solidFill>
              </a:rPr>
              <a:t>firma to połączenie pasji, hobby i dobrej zabawy, a jednocześnie pierwszy </a:t>
            </a:r>
            <a:r>
              <a:rPr lang="pl-PL" dirty="0" smtClean="0">
                <a:solidFill>
                  <a:srgbClr val="4D4D4D"/>
                </a:solidFill>
              </a:rPr>
              <a:t>krok w </a:t>
            </a:r>
            <a:r>
              <a:rPr lang="pl-PL" dirty="0">
                <a:solidFill>
                  <a:srgbClr val="4D4D4D"/>
                </a:solidFill>
              </a:rPr>
              <a:t>kierunku prowadzenia własnego </a:t>
            </a:r>
            <a:r>
              <a:rPr lang="pl-PL" dirty="0" smtClean="0">
                <a:solidFill>
                  <a:srgbClr val="4D4D4D"/>
                </a:solidFill>
              </a:rPr>
              <a:t>biznesu.</a:t>
            </a:r>
            <a:br>
              <a:rPr lang="pl-PL" dirty="0" smtClean="0">
                <a:solidFill>
                  <a:srgbClr val="4D4D4D"/>
                </a:solidFill>
              </a:rPr>
            </a:br>
            <a:r>
              <a:rPr lang="pl-PL" dirty="0" smtClean="0">
                <a:solidFill>
                  <a:srgbClr val="4D4D4D"/>
                </a:solidFill>
              </a:rPr>
              <a:t/>
            </a:r>
            <a:br>
              <a:rPr lang="pl-PL" dirty="0" smtClean="0">
                <a:solidFill>
                  <a:srgbClr val="4D4D4D"/>
                </a:solidFill>
              </a:rPr>
            </a:br>
            <a:r>
              <a:rPr lang="pl-PL" dirty="0" smtClean="0">
                <a:solidFill>
                  <a:srgbClr val="4D4D4D"/>
                </a:solidFill>
              </a:rPr>
              <a:t>Każdy </a:t>
            </a:r>
            <a:r>
              <a:rPr lang="pl-PL" dirty="0">
                <a:solidFill>
                  <a:srgbClr val="4D4D4D"/>
                </a:solidFill>
              </a:rPr>
              <a:t>ze wspólników wyrabiał normę produkcyjną i angażował </a:t>
            </a:r>
            <a:r>
              <a:rPr lang="pl-PL" dirty="0" smtClean="0">
                <a:solidFill>
                  <a:srgbClr val="4D4D4D"/>
                </a:solidFill>
              </a:rPr>
              <a:t>się w </a:t>
            </a:r>
            <a:r>
              <a:rPr lang="pl-PL" dirty="0">
                <a:solidFill>
                  <a:srgbClr val="4D4D4D"/>
                </a:solidFill>
              </a:rPr>
              <a:t>działania </a:t>
            </a:r>
            <a:r>
              <a:rPr lang="pl-PL" dirty="0" smtClean="0">
                <a:solidFill>
                  <a:srgbClr val="4D4D4D"/>
                </a:solidFill>
              </a:rPr>
              <a:t>firmowe. Funkcje </a:t>
            </a:r>
            <a:r>
              <a:rPr lang="pl-PL" dirty="0">
                <a:solidFill>
                  <a:srgbClr val="4D4D4D"/>
                </a:solidFill>
              </a:rPr>
              <a:t>były przydzielone po konsultacji całego zespołu na podstawie posiadanych predyspozycji i umiejętności. Dzięki temu pozwoliło nam to ograniczyć ryzyko niesprawnego działania </a:t>
            </a:r>
            <a:r>
              <a:rPr lang="pl-PL" dirty="0" smtClean="0">
                <a:solidFill>
                  <a:srgbClr val="4D4D4D"/>
                </a:solidFill>
              </a:rPr>
              <a:t>firmy</a:t>
            </a:r>
            <a:r>
              <a:rPr lang="pl-PL" dirty="0">
                <a:solidFill>
                  <a:srgbClr val="4D4D4D"/>
                </a:solidFill>
              </a:rPr>
              <a:t>.</a:t>
            </a:r>
            <a:r>
              <a:rPr lang="pl-PL" dirty="0" smtClean="0">
                <a:solidFill>
                  <a:srgbClr val="4D4D4D"/>
                </a:solidFill>
                <a:sym typeface="Wingdings" panose="05000000000000000000" pitchFamily="2" charset="2"/>
              </a:rPr>
              <a:t/>
            </a:r>
            <a:br>
              <a:rPr lang="pl-PL" dirty="0" smtClean="0">
                <a:solidFill>
                  <a:srgbClr val="4D4D4D"/>
                </a:solidFill>
                <a:sym typeface="Wingdings" panose="05000000000000000000" pitchFamily="2" charset="2"/>
              </a:rPr>
            </a:br>
            <a:endParaRPr lang="pl-PL" dirty="0">
              <a:solidFill>
                <a:srgbClr val="4D4D4D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565307">
            <a:off x="10237570" y="-40853"/>
            <a:ext cx="1794487" cy="130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97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5000">
        <p14:reveal/>
      </p:transition>
    </mc:Choice>
    <mc:Fallback xmlns="">
      <p:transition spd="slow" advTm="2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9397" y="1133340"/>
            <a:ext cx="8925059" cy="4700789"/>
          </a:xfrm>
        </p:spPr>
        <p:txBody>
          <a:bodyPr>
            <a:normAutofit/>
          </a:bodyPr>
          <a:lstStyle/>
          <a:p>
            <a:pPr marL="0" lvl="0" indent="0">
              <a:buClr>
                <a:srgbClr val="90C226"/>
              </a:buClr>
              <a:buNone/>
            </a:pPr>
            <a:r>
              <a:rPr lang="pl-PL" dirty="0">
                <a:solidFill>
                  <a:srgbClr val="4D4D4D"/>
                </a:solidFill>
              </a:rPr>
              <a:t>Udało nam się zrealizować większość ustalonych założeń. Uzyskaliśmy satysfakcję z działań, które poczyniliśmy (duży zarobek, umiejętność pracy w grupie, prowadzenie własnej firmy</a:t>
            </a:r>
            <a:r>
              <a:rPr lang="pl-PL" dirty="0" smtClean="0">
                <a:solidFill>
                  <a:srgbClr val="4D4D4D"/>
                </a:solidFill>
              </a:rPr>
              <a:t>).</a:t>
            </a:r>
            <a:r>
              <a:rPr lang="pl-PL" dirty="0">
                <a:solidFill>
                  <a:srgbClr val="4D4D4D"/>
                </a:solidFill>
              </a:rPr>
              <a:t/>
            </a:r>
            <a:br>
              <a:rPr lang="pl-PL" dirty="0">
                <a:solidFill>
                  <a:srgbClr val="4D4D4D"/>
                </a:solidFill>
              </a:rPr>
            </a:br>
            <a:r>
              <a:rPr lang="pl-PL" dirty="0" smtClean="0">
                <a:solidFill>
                  <a:srgbClr val="4D4D4D"/>
                </a:solidFill>
              </a:rPr>
              <a:t/>
            </a:r>
            <a:br>
              <a:rPr lang="pl-PL" dirty="0" smtClean="0">
                <a:solidFill>
                  <a:srgbClr val="4D4D4D"/>
                </a:solidFill>
              </a:rPr>
            </a:br>
            <a:r>
              <a:rPr lang="pl-PL" dirty="0" smtClean="0">
                <a:solidFill>
                  <a:srgbClr val="4D4D4D"/>
                </a:solidFill>
              </a:rPr>
              <a:t>Najbardziej </a:t>
            </a:r>
            <a:r>
              <a:rPr lang="pl-PL" dirty="0">
                <a:solidFill>
                  <a:srgbClr val="4D4D4D"/>
                </a:solidFill>
              </a:rPr>
              <a:t>dumni jesteśmy z ciepłych słów i opinii, które mogliśmy usłyszeć podczas akcji promocyjnych. Miło jest, gdy ludzie okazują zainteresowanie i </a:t>
            </a:r>
            <a:r>
              <a:rPr lang="pl-PL" dirty="0" smtClean="0">
                <a:solidFill>
                  <a:srgbClr val="4D4D4D"/>
                </a:solidFill>
              </a:rPr>
              <a:t>sympatię.</a:t>
            </a:r>
            <a:br>
              <a:rPr lang="pl-PL" dirty="0" smtClean="0">
                <a:solidFill>
                  <a:srgbClr val="4D4D4D"/>
                </a:solidFill>
              </a:rPr>
            </a:br>
            <a:r>
              <a:rPr lang="pl-PL" dirty="0" smtClean="0">
                <a:solidFill>
                  <a:srgbClr val="4D4D4D"/>
                </a:solidFill>
              </a:rPr>
              <a:t/>
            </a:r>
            <a:br>
              <a:rPr lang="pl-PL" dirty="0" smtClean="0">
                <a:solidFill>
                  <a:srgbClr val="4D4D4D"/>
                </a:solidFill>
              </a:rPr>
            </a:br>
            <a:r>
              <a:rPr lang="pl-PL" dirty="0" smtClean="0">
                <a:solidFill>
                  <a:srgbClr val="4D4D4D"/>
                </a:solidFill>
              </a:rPr>
              <a:t>Oprócz </a:t>
            </a:r>
            <a:r>
              <a:rPr lang="pl-PL" dirty="0">
                <a:solidFill>
                  <a:srgbClr val="4D4D4D"/>
                </a:solidFill>
              </a:rPr>
              <a:t>tego cieszymy się z zysków oraz bliżej zawiązanych znajomości. Z uzyskanych doświadczeń podczas prowadzenia działalności możemy stwierdzić, że jesteśmy w stanie prowadzić prawdziwą firmę w przyszłości. </a:t>
            </a:r>
            <a:br>
              <a:rPr lang="pl-PL" dirty="0">
                <a:solidFill>
                  <a:srgbClr val="4D4D4D"/>
                </a:solidFill>
              </a:rPr>
            </a:br>
            <a:r>
              <a:rPr lang="pl-PL" dirty="0" smtClean="0">
                <a:solidFill>
                  <a:srgbClr val="4D4D4D"/>
                </a:solidFill>
              </a:rPr>
              <a:t/>
            </a:r>
            <a:br>
              <a:rPr lang="pl-PL" dirty="0" smtClean="0">
                <a:solidFill>
                  <a:srgbClr val="4D4D4D"/>
                </a:solidFill>
              </a:rPr>
            </a:br>
            <a:r>
              <a:rPr lang="pl-PL" dirty="0" smtClean="0">
                <a:solidFill>
                  <a:srgbClr val="4D4D4D"/>
                </a:solidFill>
              </a:rPr>
              <a:t>Cieszymy </a:t>
            </a:r>
            <a:r>
              <a:rPr lang="pl-PL" dirty="0">
                <a:solidFill>
                  <a:srgbClr val="4D4D4D"/>
                </a:solidFill>
              </a:rPr>
              <a:t>się, że mogliśmy wziąć udział w programie „Młodzieżowe </a:t>
            </a:r>
            <a:r>
              <a:rPr lang="pl-PL" dirty="0" err="1">
                <a:solidFill>
                  <a:srgbClr val="4D4D4D"/>
                </a:solidFill>
              </a:rPr>
              <a:t>miniprzedsiębiorstwo</a:t>
            </a:r>
            <a:r>
              <a:rPr lang="pl-PL" dirty="0" smtClean="0">
                <a:solidFill>
                  <a:srgbClr val="4D4D4D"/>
                </a:solidFill>
              </a:rPr>
              <a:t>”. To </a:t>
            </a:r>
            <a:r>
              <a:rPr lang="pl-PL" dirty="0">
                <a:solidFill>
                  <a:srgbClr val="4D4D4D"/>
                </a:solidFill>
              </a:rPr>
              <a:t>rozwinęło w nas kreatywność i przygotowało do prowadzenia działalności </a:t>
            </a:r>
            <a:r>
              <a:rPr lang="pl-PL" dirty="0" smtClean="0">
                <a:solidFill>
                  <a:srgbClr val="4D4D4D"/>
                </a:solidFill>
              </a:rPr>
              <a:t>gospodarczej w </a:t>
            </a:r>
            <a:r>
              <a:rPr lang="pl-PL" dirty="0">
                <a:solidFill>
                  <a:srgbClr val="4D4D4D"/>
                </a:solidFill>
              </a:rPr>
              <a:t>przyszłości.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565307">
            <a:off x="10237570" y="-40853"/>
            <a:ext cx="1794487" cy="130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39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6000">
        <p14:reveal/>
      </p:transition>
    </mc:Choice>
    <mc:Fallback xmlns="">
      <p:transition spd="slow" advTm="2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Finanse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833352" y="6343729"/>
            <a:ext cx="37821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500" b="1" dirty="0">
                <a:solidFill>
                  <a:srgbClr val="333333"/>
                </a:solidFill>
              </a:rPr>
              <a:t>Stopa zwrotu na kapitale własnym </a:t>
            </a:r>
            <a:r>
              <a:rPr lang="pl-PL" sz="1500" b="1" dirty="0" smtClean="0">
                <a:solidFill>
                  <a:srgbClr val="333333"/>
                </a:solidFill>
              </a:rPr>
              <a:t>232%</a:t>
            </a:r>
            <a:endParaRPr lang="pl-PL" sz="1500" b="1" dirty="0">
              <a:solidFill>
                <a:srgbClr val="333333"/>
              </a:solidFill>
            </a:endParaRP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0712173"/>
              </p:ext>
            </p:extLst>
          </p:nvPr>
        </p:nvGraphicFramePr>
        <p:xfrm>
          <a:off x="834656" y="1371600"/>
          <a:ext cx="8007592" cy="4886034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661497"/>
                <a:gridCol w="4246695"/>
                <a:gridCol w="3099400"/>
              </a:tblGrid>
              <a:tr h="153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Informacje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Wartość w zł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/>
                </a:tc>
              </a:tr>
              <a:tr h="4792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1.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Przychody wg PKPiR narastająco</a:t>
                      </a:r>
                      <a:endParaRPr lang="pl-PL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- w tym darowizny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1369.00</a:t>
                      </a:r>
                      <a:endParaRPr lang="pl-PL" sz="10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0.00</a:t>
                      </a:r>
                      <a:endParaRPr lang="pl-PL" sz="1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</a:tr>
              <a:tr h="239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2.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Koszty wg PKPiR narastająco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836.69</a:t>
                      </a:r>
                      <a:endParaRPr lang="pl-PL" sz="1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</a:tr>
              <a:tr h="4392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3.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Dochód (przychody - koszty)</a:t>
                      </a:r>
                      <a:br>
                        <a:rPr lang="pl-PL" sz="1000">
                          <a:effectLst/>
                        </a:rPr>
                      </a:br>
                      <a:r>
                        <a:rPr lang="pl-PL" sz="1000">
                          <a:effectLst/>
                        </a:rPr>
                        <a:t>poz.1 – poz.2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532.31</a:t>
                      </a:r>
                      <a:endParaRPr lang="pl-PL" sz="1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</a:tr>
              <a:tr h="239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4.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Składki na ubezpieczenia społeczne narastająco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29.96</a:t>
                      </a:r>
                      <a:endParaRPr lang="pl-PL" sz="1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</a:tr>
              <a:tr h="4392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5.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Dochód po odliczeniach</a:t>
                      </a:r>
                      <a:br>
                        <a:rPr lang="pl-PL" sz="1000">
                          <a:effectLst/>
                        </a:rPr>
                      </a:br>
                      <a:r>
                        <a:rPr lang="pl-PL" sz="1000">
                          <a:effectLst/>
                        </a:rPr>
                        <a:t>poz.3 – poz. 4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502.35</a:t>
                      </a:r>
                      <a:endParaRPr lang="pl-PL" sz="1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</a:tr>
              <a:tr h="4392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6.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Podstawa opodatkowania</a:t>
                      </a:r>
                      <a:br>
                        <a:rPr lang="pl-PL" sz="1000">
                          <a:effectLst/>
                        </a:rPr>
                      </a:br>
                      <a:r>
                        <a:rPr lang="pl-PL" sz="1000">
                          <a:effectLst/>
                        </a:rPr>
                        <a:t>(poz.5 zaokrąglona do pełnych złotych)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502</a:t>
                      </a:r>
                      <a:endParaRPr lang="pl-PL" sz="1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</a:tr>
              <a:tr h="4392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7.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Podatek dochodowy</a:t>
                      </a:r>
                      <a:br>
                        <a:rPr lang="pl-PL" sz="1000">
                          <a:effectLst/>
                        </a:rPr>
                      </a:br>
                      <a:r>
                        <a:rPr lang="pl-PL" sz="1000">
                          <a:effectLst/>
                        </a:rPr>
                        <a:t>19% z poz.6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95.38</a:t>
                      </a:r>
                      <a:endParaRPr lang="pl-PL" sz="1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</a:tr>
              <a:tr h="10991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8.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Odliczenie od podatku:</a:t>
                      </a:r>
                      <a:br>
                        <a:rPr lang="pl-PL" sz="1000">
                          <a:effectLst/>
                        </a:rPr>
                      </a:br>
                      <a:r>
                        <a:rPr lang="pl-PL" sz="1000">
                          <a:effectLst/>
                        </a:rPr>
                        <a:t>ubezpieczenie zdrowotne narastająco</a:t>
                      </a:r>
                      <a:br>
                        <a:rPr lang="pl-PL" sz="1000">
                          <a:effectLst/>
                        </a:rPr>
                      </a:br>
                      <a:r>
                        <a:rPr lang="pl-PL" sz="1000">
                          <a:effectLst/>
                        </a:rPr>
                        <a:t>- 7,75% podstawy wymiaru składki</a:t>
                      </a:r>
                      <a:br>
                        <a:rPr lang="pl-PL" sz="1000">
                          <a:effectLst/>
                        </a:rPr>
                      </a:br>
                      <a:r>
                        <a:rPr lang="pl-PL" sz="1000">
                          <a:effectLst/>
                        </a:rPr>
                        <a:t>Kwota odliczenia nie może być większa niż podatek.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9.52</a:t>
                      </a:r>
                      <a:endParaRPr lang="pl-PL" sz="1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</a:tr>
              <a:tr h="4392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9.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Należny podatek</a:t>
                      </a:r>
                      <a:br>
                        <a:rPr lang="pl-PL" sz="1000">
                          <a:effectLst/>
                        </a:rPr>
                      </a:br>
                      <a:r>
                        <a:rPr lang="pl-PL" sz="1000">
                          <a:effectLst/>
                        </a:rPr>
                        <a:t>poz.7 – poz.8 po zaokrągleniu do pełnych złotych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86</a:t>
                      </a:r>
                      <a:endParaRPr lang="pl-PL" sz="1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</a:tr>
              <a:tr h="4392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10.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Zysk netto (nadwyżka finansowa)</a:t>
                      </a:r>
                      <a:br>
                        <a:rPr lang="pl-PL" sz="1000">
                          <a:effectLst/>
                        </a:rPr>
                      </a:br>
                      <a:r>
                        <a:rPr lang="pl-PL" sz="1000">
                          <a:effectLst/>
                        </a:rPr>
                        <a:t>poz.5 – poz.8 – poz.9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406.83</a:t>
                      </a:r>
                      <a:endParaRPr lang="pl-PL" sz="1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491" marR="61491" marT="0" marB="0" anchor="ctr"/>
                </a:tc>
              </a:tr>
            </a:tbl>
          </a:graphicData>
        </a:graphic>
      </p:graphicFrame>
      <p:pic>
        <p:nvPicPr>
          <p:cNvPr id="8" name="Obraz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565307">
            <a:off x="10237570" y="-40853"/>
            <a:ext cx="1794487" cy="130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7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23000">
        <p14:reveal/>
      </p:transition>
    </mc:Choice>
    <mc:Fallback xmlns="">
      <p:transition spd="slow" advTm="2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980</TotalTime>
  <Words>305</Words>
  <Application>Microsoft Office PowerPoint</Application>
  <PresentationFormat>Niestandardowy</PresentationFormat>
  <Paragraphs>77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Faseta</vt:lpstr>
      <vt:lpstr>Prezentacja programu PowerPoint</vt:lpstr>
      <vt:lpstr>Wspólnicy miniprzedsiębiorstwa</vt:lpstr>
      <vt:lpstr>Reprezentacja w konkursie</vt:lpstr>
      <vt:lpstr>Opiekun miniprzedsiębiorstwa</vt:lpstr>
      <vt:lpstr>Konsultanci</vt:lpstr>
      <vt:lpstr>Przedmiot działalności</vt:lpstr>
      <vt:lpstr>Funkcjonowanie miniprzedsiębiorstwa</vt:lpstr>
      <vt:lpstr>Prezentacja programu PowerPoint</vt:lpstr>
      <vt:lpstr>Finanse</vt:lpstr>
      <vt:lpstr>Zyski pozafinansowe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Pakla Accessories</dc:title>
  <dc:creator>Artur Gli</dc:creator>
  <cp:lastModifiedBy>FMP</cp:lastModifiedBy>
  <cp:revision>114</cp:revision>
  <dcterms:created xsi:type="dcterms:W3CDTF">2014-05-03T17:03:17Z</dcterms:created>
  <dcterms:modified xsi:type="dcterms:W3CDTF">2014-05-25T20:21:13Z</dcterms:modified>
</cp:coreProperties>
</file>