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2" r:id="rId4"/>
    <p:sldId id="264" r:id="rId5"/>
    <p:sldId id="265" r:id="rId6"/>
    <p:sldId id="269" r:id="rId7"/>
    <p:sldId id="266" r:id="rId8"/>
    <p:sldId id="270" r:id="rId9"/>
    <p:sldId id="271" r:id="rId10"/>
    <p:sldId id="26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89" d="100"/>
          <a:sy n="89" d="100"/>
        </p:scale>
        <p:origin x="-852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7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06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93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43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77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37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38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5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99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31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31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E0D4-528A-41D4-972F-4A75C7439A72}" type="datetimeFigureOut">
              <a:rPr lang="pl-PL" smtClean="0"/>
              <a:pPr/>
              <a:t>2014-05-22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349A-EBCF-4867-843E-F9473CF9BA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0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1008112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 rot="5400000">
            <a:off x="4067944" y="1593304"/>
            <a:ext cx="1008112" cy="914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5645"/>
            <a:ext cx="1008112" cy="856404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5013176"/>
            <a:ext cx="7768952" cy="1584176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przy II Liceum Ogólnokształcącym 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im. Stefana Żeromskiego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 w Tomaszowie Mazowieckim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403648" y="33265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MINIPRZEDSIĘBIORSTWO</a:t>
            </a:r>
            <a:endParaRPr lang="pl-PL" sz="5400" b="1" dirty="0">
              <a:solidFill>
                <a:srgbClr val="00206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10" y="1340768"/>
            <a:ext cx="363583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1008112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 rot="5400000">
            <a:off x="4067944" y="1593304"/>
            <a:ext cx="1008112" cy="914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5645"/>
            <a:ext cx="1008112" cy="856404"/>
          </a:xfrm>
          <a:prstGeom prst="rect">
            <a:avLst/>
          </a:prstGeom>
        </p:spPr>
      </p:pic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1043608" y="1412776"/>
            <a:ext cx="7643192" cy="47133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      Prowadzenie </a:t>
            </a:r>
            <a:r>
              <a:rPr lang="pl-PL" sz="2000" dirty="0" err="1" smtClean="0"/>
              <a:t>miniprzedsiębiorstwa</a:t>
            </a:r>
            <a:r>
              <a:rPr lang="pl-PL" sz="2000" dirty="0" smtClean="0"/>
              <a:t> było dla nas prawdziwą przygodą. Zobaczyliśmy ile pracy, zaangażowania i pieniędzy wymaga utrzymanie firmy, a jednocześnie odkryliśmy uroki i korzyści płynące z posiadania własnego biznesu. Zdobyte doświadczenie z pewnością pomoże nam w przyszłości zaistnieć na rynku. Nauczyliśmy się pracy zespołowej i podejmowania trudnych decyzji. Wiemy teraz w jaki sposób pogodzić prace w </a:t>
            </a:r>
            <a:r>
              <a:rPr lang="pl-PL" sz="2000" dirty="0" err="1" smtClean="0"/>
              <a:t>miniprzedsiębiorstwie</a:t>
            </a:r>
            <a:r>
              <a:rPr lang="pl-PL" sz="2000" dirty="0" smtClean="0"/>
              <a:t> z nauką oraz profesjonalnie rozwiązywać konflikty. Cieszymy się, że mogliśmy wziąć udział w tak wspaniałym przedsięwzięciu.</a:t>
            </a:r>
          </a:p>
          <a:p>
            <a:pPr algn="just">
              <a:buNone/>
            </a:pPr>
            <a:r>
              <a:rPr lang="pl-PL" sz="2000" dirty="0" smtClean="0"/>
              <a:t>	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endParaRPr lang="pl-PL" sz="20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971600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KORZYŚCI POZAFINANSOWE</a:t>
            </a:r>
            <a:endParaRPr lang="pl-PL" sz="48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Gwiazda 12-ramienna 7"/>
          <p:cNvSpPr/>
          <p:nvPr/>
        </p:nvSpPr>
        <p:spPr>
          <a:xfrm rot="20168832">
            <a:off x="1129733" y="5228742"/>
            <a:ext cx="3319465" cy="1375279"/>
          </a:xfrm>
          <a:prstGeom prst="star1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12-ramienna 8"/>
          <p:cNvSpPr/>
          <p:nvPr/>
        </p:nvSpPr>
        <p:spPr>
          <a:xfrm rot="19754704">
            <a:off x="6358930" y="5250387"/>
            <a:ext cx="2983853" cy="1331990"/>
          </a:xfrm>
          <a:prstGeom prst="star1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 rot="19849628">
            <a:off x="6911452" y="5468871"/>
            <a:ext cx="2392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cs typeface="Arabic Typesetting" pitchFamily="66" charset="-78"/>
              </a:rPr>
              <a:t>UDOSKONALENIE </a:t>
            </a:r>
          </a:p>
          <a:p>
            <a:r>
              <a:rPr lang="pl-PL" sz="1600" dirty="0" smtClean="0">
                <a:cs typeface="Arabic Typesetting" pitchFamily="66" charset="-78"/>
              </a:rPr>
              <a:t>PRACY ZESPOŁOWEJ</a:t>
            </a:r>
            <a:endParaRPr lang="pl-PL" sz="1600" dirty="0">
              <a:cs typeface="Arabic Typesetting" pitchFamily="66" charset="-78"/>
            </a:endParaRPr>
          </a:p>
        </p:txBody>
      </p:sp>
      <p:sp>
        <p:nvSpPr>
          <p:cNvPr id="13" name="pole tekstowe 12"/>
          <p:cNvSpPr txBox="1"/>
          <p:nvPr/>
        </p:nvSpPr>
        <p:spPr>
          <a:xfrm rot="19943274">
            <a:off x="1570961" y="5543256"/>
            <a:ext cx="2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cs typeface="Arabic Typesetting" pitchFamily="66" charset="-78"/>
              </a:rPr>
              <a:t>ROZWIJANIE TALENTÓW PLASTYCZNYCH</a:t>
            </a:r>
            <a:endParaRPr lang="pl-PL" sz="1600" dirty="0"/>
          </a:p>
        </p:txBody>
      </p:sp>
      <p:sp>
        <p:nvSpPr>
          <p:cNvPr id="14" name="Gwiazda 12-ramienna 13"/>
          <p:cNvSpPr/>
          <p:nvPr/>
        </p:nvSpPr>
        <p:spPr>
          <a:xfrm rot="19754704">
            <a:off x="3944457" y="5112910"/>
            <a:ext cx="3165273" cy="1407393"/>
          </a:xfrm>
          <a:prstGeom prst="star1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 rot="19783519">
            <a:off x="4286034" y="5449941"/>
            <a:ext cx="2698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ZDOBYCIE UMIEJĘTNOŚCI</a:t>
            </a:r>
          </a:p>
          <a:p>
            <a:r>
              <a:rPr lang="pl-PL" sz="1400" dirty="0" smtClean="0"/>
              <a:t>PROWADZENIA KSIĘGOWOŚCI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597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0"/>
            <a:ext cx="4032448" cy="764704"/>
          </a:xfrm>
        </p:spPr>
        <p:txBody>
          <a:bodyPr>
            <a:normAutofit/>
          </a:bodyPr>
          <a:lstStyle/>
          <a:p>
            <a:r>
              <a:rPr lang="pl-PL" dirty="0" smtClean="0"/>
              <a:t>                     </a:t>
            </a:r>
            <a:endParaRPr lang="pl-PL" sz="67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4061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cap="all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FUNKCJE W FIRMIE</a:t>
            </a:r>
          </a:p>
          <a:p>
            <a:pPr marL="0" indent="0">
              <a:buNone/>
            </a:pPr>
            <a:r>
              <a:rPr lang="pl-PL" sz="1500" dirty="0" smtClean="0"/>
              <a:t>Dyrektor naczelny: </a:t>
            </a:r>
            <a:r>
              <a:rPr lang="pl-PL" sz="1500" b="1" dirty="0" smtClean="0"/>
              <a:t>Anna Marczyńska</a:t>
            </a:r>
            <a:endParaRPr lang="pl-PL" sz="1500" dirty="0"/>
          </a:p>
          <a:p>
            <a:pPr marL="0" indent="0">
              <a:buNone/>
            </a:pPr>
            <a:r>
              <a:rPr lang="pl-PL" sz="1500" dirty="0"/>
              <a:t>Dyrektor ds. marketingu: </a:t>
            </a:r>
            <a:r>
              <a:rPr lang="pl-PL" sz="1500" b="1" dirty="0"/>
              <a:t>Artur Karliński</a:t>
            </a:r>
            <a:endParaRPr lang="pl-PL" sz="1500" dirty="0"/>
          </a:p>
          <a:p>
            <a:pPr marL="0" indent="0">
              <a:buNone/>
            </a:pPr>
            <a:r>
              <a:rPr lang="pl-PL" sz="1500" dirty="0"/>
              <a:t>Dyrektor ds. finansów: </a:t>
            </a:r>
            <a:r>
              <a:rPr lang="pl-PL" sz="1500" b="1" dirty="0"/>
              <a:t>Anna </a:t>
            </a:r>
            <a:r>
              <a:rPr lang="pl-PL" sz="1500" b="1" dirty="0" smtClean="0"/>
              <a:t>Błaszczyk</a:t>
            </a:r>
          </a:p>
          <a:p>
            <a:pPr marL="0" indent="0">
              <a:buNone/>
            </a:pPr>
            <a:endParaRPr lang="pl-PL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400" b="1" cap="all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Wspólnicy</a:t>
            </a:r>
            <a:endParaRPr lang="pl-PL" sz="24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pl-PL" sz="1500" dirty="0" smtClean="0"/>
              <a:t>Patrycja Bielas</a:t>
            </a:r>
          </a:p>
          <a:p>
            <a:pPr marL="0" indent="0">
              <a:buNone/>
            </a:pPr>
            <a:r>
              <a:rPr lang="pl-PL" sz="1500" dirty="0" smtClean="0"/>
              <a:t>Patrycja Ćwikła</a:t>
            </a:r>
          </a:p>
          <a:p>
            <a:pPr marL="0" indent="0">
              <a:buNone/>
            </a:pPr>
            <a:r>
              <a:rPr lang="pl-PL" sz="1500" dirty="0" smtClean="0"/>
              <a:t>Iga Grzegorczyk</a:t>
            </a:r>
          </a:p>
          <a:p>
            <a:pPr marL="0" indent="0">
              <a:buNone/>
            </a:pPr>
            <a:r>
              <a:rPr lang="pl-PL" sz="1500" dirty="0" smtClean="0"/>
              <a:t>Marta Kubecka</a:t>
            </a:r>
          </a:p>
          <a:p>
            <a:pPr marL="0" indent="0">
              <a:buNone/>
            </a:pPr>
            <a:r>
              <a:rPr lang="pl-PL" sz="1500" dirty="0" smtClean="0"/>
              <a:t>Sylwia </a:t>
            </a:r>
            <a:r>
              <a:rPr lang="pl-PL" sz="1500" dirty="0" err="1" smtClean="0"/>
              <a:t>Kubicz</a:t>
            </a:r>
            <a:endParaRPr lang="pl-PL" sz="1500" dirty="0"/>
          </a:p>
          <a:p>
            <a:pPr marL="0" indent="0">
              <a:buNone/>
            </a:pPr>
            <a:r>
              <a:rPr lang="pl-PL" sz="1500" dirty="0" smtClean="0"/>
              <a:t>Marta </a:t>
            </a:r>
            <a:r>
              <a:rPr lang="pl-PL" sz="1500" dirty="0" err="1" smtClean="0"/>
              <a:t>Wańczyk</a:t>
            </a:r>
            <a:endParaRPr lang="pl-PL" sz="1500" dirty="0" smtClean="0"/>
          </a:p>
          <a:p>
            <a:pPr marL="0" indent="0">
              <a:buNone/>
            </a:pPr>
            <a:r>
              <a:rPr lang="pl-PL" sz="1500" dirty="0" smtClean="0"/>
              <a:t>Klaudia Wizor</a:t>
            </a:r>
          </a:p>
          <a:p>
            <a:pPr marL="0" indent="0">
              <a:buNone/>
            </a:pPr>
            <a:r>
              <a:rPr lang="pl-PL" sz="1500" dirty="0" smtClean="0"/>
              <a:t>Anna Wydra</a:t>
            </a:r>
          </a:p>
          <a:p>
            <a:pPr marL="0" indent="0">
              <a:buNone/>
            </a:pPr>
            <a:r>
              <a:rPr lang="pl-PL" sz="1500" dirty="0" smtClean="0"/>
              <a:t>Anna Zając</a:t>
            </a:r>
          </a:p>
          <a:p>
            <a:pPr marL="0" indent="0">
              <a:buNone/>
            </a:pPr>
            <a:endParaRPr lang="pl-PL" sz="1500" dirty="0"/>
          </a:p>
        </p:txBody>
      </p:sp>
      <p:sp>
        <p:nvSpPr>
          <p:cNvPr id="4" name="Prostokąt 3"/>
          <p:cNvSpPr/>
          <p:nvPr/>
        </p:nvSpPr>
        <p:spPr>
          <a:xfrm>
            <a:off x="251520" y="0"/>
            <a:ext cx="1008112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 rot="5400000">
            <a:off x="4067944" y="1593304"/>
            <a:ext cx="1008112" cy="914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5645"/>
            <a:ext cx="1008112" cy="8564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04796"/>
            <a:ext cx="2962671" cy="395022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076056" y="548680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Jesteśmy grupą 12 uczniów </a:t>
            </a:r>
            <a:br>
              <a:rPr lang="pl-PL" dirty="0" smtClean="0"/>
            </a:br>
            <a:r>
              <a:rPr lang="pl-PL" dirty="0" smtClean="0"/>
              <a:t>z klasy II menedżerskiej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187624" y="188640"/>
            <a:ext cx="46403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6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NASZA PAKA</a:t>
            </a:r>
            <a:endParaRPr lang="pl-PL" sz="66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618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 descr="Ani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205"/>
          <a:stretch>
            <a:fillRect/>
          </a:stretch>
        </p:blipFill>
        <p:spPr>
          <a:xfrm>
            <a:off x="7020272" y="2132856"/>
            <a:ext cx="1872208" cy="260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251520" y="0"/>
            <a:ext cx="1008112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 rot="5400000">
            <a:off x="4067944" y="1593304"/>
            <a:ext cx="1008112" cy="914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5645"/>
            <a:ext cx="1008112" cy="856404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187624" y="332656"/>
            <a:ext cx="79563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9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REPREZENTACJA W OGÓLNOPOLSKIM  KONKURSIE  „PRODUKCIK 2014”</a:t>
            </a:r>
            <a:endParaRPr lang="pl-PL" sz="3900" b="1" cap="none" spc="0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Obraz 12" descr="AniaZ.jpg"/>
          <p:cNvPicPr>
            <a:picLocks noChangeAspect="1"/>
          </p:cNvPicPr>
          <p:nvPr/>
        </p:nvPicPr>
        <p:blipFill>
          <a:blip r:embed="rId4" cstate="print"/>
          <a:srcRect r="7407"/>
          <a:stretch>
            <a:fillRect/>
          </a:stretch>
        </p:blipFill>
        <p:spPr>
          <a:xfrm>
            <a:off x="1475656" y="2132856"/>
            <a:ext cx="18002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IgaG.jpg"/>
          <p:cNvPicPr>
            <a:picLocks noChangeAspect="1"/>
          </p:cNvPicPr>
          <p:nvPr/>
        </p:nvPicPr>
        <p:blipFill>
          <a:blip r:embed="rId5" cstate="print"/>
          <a:srcRect l="7102" r="4124"/>
          <a:stretch>
            <a:fillRect/>
          </a:stretch>
        </p:blipFill>
        <p:spPr>
          <a:xfrm>
            <a:off x="5220072" y="2132856"/>
            <a:ext cx="1800200" cy="261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ole tekstowe 17"/>
          <p:cNvSpPr txBox="1"/>
          <p:nvPr/>
        </p:nvSpPr>
        <p:spPr>
          <a:xfrm>
            <a:off x="1475656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Anna Zając</a:t>
            </a:r>
            <a:endParaRPr lang="pl-PL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347864" y="47971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Patrycja Ćwikła</a:t>
            </a:r>
            <a:endParaRPr lang="pl-PL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292080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Iga Grzegorczyk</a:t>
            </a:r>
            <a:endParaRPr lang="pl-PL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7164288" y="47971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Anna Błaszczyk</a:t>
            </a:r>
            <a:endParaRPr lang="pl-PL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6228184" y="515719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dyrektor ds. finansów</a:t>
            </a:r>
            <a:endParaRPr lang="pl-PL" sz="1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r="17856"/>
          <a:stretch/>
        </p:blipFill>
        <p:spPr>
          <a:xfrm>
            <a:off x="3347864" y="2132856"/>
            <a:ext cx="1800200" cy="257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5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1008112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 rot="5400000">
            <a:off x="4067944" y="1593304"/>
            <a:ext cx="1008112" cy="914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5645"/>
            <a:ext cx="1008112" cy="856404"/>
          </a:xfrm>
          <a:prstGeom prst="rect">
            <a:avLst/>
          </a:prstGeom>
        </p:spPr>
      </p:pic>
      <p:pic>
        <p:nvPicPr>
          <p:cNvPr id="13" name="Symbol zastępczy zawartości 12" descr="Pa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052736"/>
            <a:ext cx="297033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/>
          <p:cNvSpPr txBox="1"/>
          <p:nvPr/>
        </p:nvSpPr>
        <p:spPr>
          <a:xfrm>
            <a:off x="5076056" y="980732"/>
            <a:ext cx="3528392" cy="485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cs typeface="Times New Roman" pitchFamily="18" charset="0"/>
              </a:rPr>
              <a:t>„Uważam, że warto realizować zajęcia „Ekonomia w praktyce” w szkole ponadgimnazjalnej w formie </a:t>
            </a:r>
            <a:r>
              <a:rPr lang="pl-PL" sz="1600" dirty="0" err="1" smtClean="0">
                <a:cs typeface="Times New Roman" pitchFamily="18" charset="0"/>
              </a:rPr>
              <a:t>miniprzedsiębiorstwa</a:t>
            </a:r>
            <a:r>
              <a:rPr lang="pl-PL" sz="1600" dirty="0" smtClean="0">
                <a:cs typeface="Times New Roman" pitchFamily="18" charset="0"/>
              </a:rPr>
              <a:t>, szczególnie                  w oparciu o materiały Fundacji Młodzieżowej Przedsiębiorczości. Dla ucznia liceum ogólnokształcącego jest to możliwość sprawdzenia w praktyce tego, czego uczy się teoretycznie, np.: jak zarządza się czasem, ludźmi, finansami. Zdobywa on umiejętności badania rynku, pisania biznesplanu, prowadzenia księgowości oraz poznaje od podszewki techniki sprzedaży opartej na działaniach marketingowych i reklamie. A przede wszystkim musi pogodzić naukę i pracę, co w przyszłości może być bardzo cennym doświadczeniem.”</a:t>
            </a:r>
          </a:p>
          <a:p>
            <a:pPr algn="just"/>
            <a:r>
              <a:rPr lang="pl-PL" sz="1600" dirty="0" smtClean="0">
                <a:cs typeface="Times New Roman" pitchFamily="18" charset="0"/>
              </a:rPr>
              <a:t>                                                    </a:t>
            </a:r>
            <a:endParaRPr lang="pl-PL" sz="1600" dirty="0" smtClean="0"/>
          </a:p>
        </p:txBody>
      </p:sp>
      <p:sp>
        <p:nvSpPr>
          <p:cNvPr id="18" name="pole tekstowe 17"/>
          <p:cNvSpPr txBox="1"/>
          <p:nvPr/>
        </p:nvSpPr>
        <p:spPr>
          <a:xfrm>
            <a:off x="1403648" y="50131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Pani Mariola Rychlik 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467544" y="188640"/>
            <a:ext cx="943304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25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OPIEKUN </a:t>
            </a:r>
            <a:r>
              <a:rPr lang="pl-PL" sz="4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MINIPRZEDSIĘBIORSTWA</a:t>
            </a:r>
            <a:endParaRPr lang="pl-PL" sz="42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97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1008112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 rot="5400000">
            <a:off x="4067944" y="1593304"/>
            <a:ext cx="1008112" cy="914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5645"/>
            <a:ext cx="1008112" cy="856404"/>
          </a:xfrm>
          <a:prstGeom prst="rect">
            <a:avLst/>
          </a:prstGeom>
        </p:spPr>
      </p:pic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1043608" y="980728"/>
            <a:ext cx="7643192" cy="5145435"/>
          </a:xfrm>
        </p:spPr>
        <p:txBody>
          <a:bodyPr/>
          <a:lstStyle/>
          <a:p>
            <a:pPr algn="just">
              <a:buNone/>
            </a:pPr>
            <a:r>
              <a:rPr lang="pl-PL" sz="1800" dirty="0" smtClean="0"/>
              <a:t>      Naszym konsultantem jest pani Agata Wizor - mama jednej z naszych wsp</a:t>
            </a:r>
            <a:r>
              <a:rPr lang="pl-PL" altLang="zh-CN" sz="1800" dirty="0" smtClean="0"/>
              <a:t>ó</a:t>
            </a:r>
            <a:r>
              <a:rPr lang="pl-PL" sz="1800" dirty="0" smtClean="0"/>
              <a:t>lniczek, kt</a:t>
            </a:r>
            <a:r>
              <a:rPr lang="pl-PL" altLang="zh-CN" sz="1800" dirty="0" smtClean="0"/>
              <a:t>ó</a:t>
            </a:r>
            <a:r>
              <a:rPr lang="pl-PL" sz="1800" dirty="0" smtClean="0"/>
              <a:t>ra wielokrotnie s</a:t>
            </a:r>
            <a:r>
              <a:rPr lang="pl-PL" altLang="zh-CN" sz="1800" dirty="0" smtClean="0"/>
              <a:t>ł</a:t>
            </a:r>
            <a:r>
              <a:rPr lang="pl-PL" sz="1800" dirty="0" smtClean="0"/>
              <a:t>u</a:t>
            </a:r>
            <a:r>
              <a:rPr lang="pl-PL" altLang="zh-CN" sz="1800" dirty="0" smtClean="0"/>
              <a:t>ż</a:t>
            </a:r>
            <a:r>
              <a:rPr lang="pl-PL" sz="1800" dirty="0" smtClean="0"/>
              <a:t>y</a:t>
            </a:r>
            <a:r>
              <a:rPr lang="pl-PL" altLang="zh-CN" sz="1800" dirty="0" smtClean="0"/>
              <a:t>ł</a:t>
            </a:r>
            <a:r>
              <a:rPr lang="pl-PL" sz="1800" dirty="0" smtClean="0"/>
              <a:t>a rad</a:t>
            </a:r>
            <a:r>
              <a:rPr lang="pl-PL" altLang="zh-CN" sz="1800" dirty="0" smtClean="0"/>
              <a:t>ą</a:t>
            </a:r>
            <a:r>
              <a:rPr lang="pl-PL" sz="1800" dirty="0" smtClean="0"/>
              <a:t> z zakresu ozdabiania produkt</a:t>
            </a:r>
            <a:r>
              <a:rPr lang="pl-PL" altLang="zh-CN" sz="1800" dirty="0" smtClean="0"/>
              <a:t>ó</a:t>
            </a:r>
            <a:r>
              <a:rPr lang="pl-PL" sz="1800" dirty="0" smtClean="0"/>
              <a:t>w. Poświęciła nam mnóstwo swojego czasu, pomagała nam przy wyborze toreb, doradzając, który materiał będzie lepiej nadawał się do noszenia i dekorowania. Pomogła nam nie tylko tworzyć nowe wzory, lecz także wspierała swoją radą ucząc różnych technik ozdabiania.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1886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KONSULTANT</a:t>
            </a:r>
            <a:endParaRPr lang="pl-PL" sz="5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Obraz 6" descr="IMG_530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212976"/>
            <a:ext cx="3684917" cy="2763688"/>
          </a:xfrm>
          <a:prstGeom prst="rect">
            <a:avLst/>
          </a:prstGeom>
        </p:spPr>
      </p:pic>
      <p:pic>
        <p:nvPicPr>
          <p:cNvPr id="13" name="Obraz 12" descr="IMG_5317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212976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4941168"/>
            <a:ext cx="4104456" cy="5183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251520" y="0"/>
            <a:ext cx="1008112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 rot="5400000">
            <a:off x="4067944" y="1593304"/>
            <a:ext cx="1008112" cy="914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5645"/>
            <a:ext cx="1008112" cy="856404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763688" y="0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NASZ PRODUKT</a:t>
            </a:r>
            <a:endParaRPr lang="pl-PL" sz="5400" b="1" cap="none" spc="0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259632" y="908720"/>
            <a:ext cx="788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Przedmiotem działalności naszej firmy są ekologiczne torby bawełniane własnoręcznie ozdabiane przez wspólników. Torby są przyjazne dla środowiska, przeznaczone do wielokrotnego użytku, a zarazem modne i dopasowane do indywidualnych potrzeb klienta.</a:t>
            </a:r>
          </a:p>
        </p:txBody>
      </p:sp>
      <p:pic>
        <p:nvPicPr>
          <p:cNvPr id="16" name="Picture 2" descr="C:\Users\Ania\Desktop\torby x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924944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4944"/>
            <a:ext cx="316835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Gwiazda 12-ramienna 21"/>
          <p:cNvSpPr/>
          <p:nvPr/>
        </p:nvSpPr>
        <p:spPr>
          <a:xfrm rot="19474452">
            <a:off x="845051" y="2192714"/>
            <a:ext cx="2088232" cy="1224136"/>
          </a:xfrm>
          <a:prstGeom prst="star1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Gwiazda 12-ramienna 25"/>
          <p:cNvSpPr/>
          <p:nvPr/>
        </p:nvSpPr>
        <p:spPr>
          <a:xfrm rot="1908450">
            <a:off x="7201879" y="2103729"/>
            <a:ext cx="1877706" cy="1224136"/>
          </a:xfrm>
          <a:prstGeom prst="star1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 rot="19280411">
            <a:off x="1184980" y="2487565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latin typeface="Lucida Handwriting" pitchFamily="66" charset="0"/>
              </a:rPr>
              <a:t>NISKA CENA</a:t>
            </a:r>
            <a:endParaRPr lang="pl-PL" sz="2200" b="1" dirty="0">
              <a:latin typeface="Lucida Handwriting" pitchFamily="66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 rot="1905011">
            <a:off x="7365212" y="241035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Lucida Handwriting" pitchFamily="66" charset="0"/>
                <a:cs typeface="Times New Roman" pitchFamily="18" charset="0"/>
              </a:rPr>
              <a:t>DOBRA JAKOŚĆ</a:t>
            </a:r>
            <a:endParaRPr lang="pl-PL" b="1" dirty="0">
              <a:latin typeface="Lucida Handwriting" pitchFamily="66" charset="0"/>
              <a:cs typeface="Times New Roman" pitchFamily="18" charset="0"/>
            </a:endParaRPr>
          </a:p>
        </p:txBody>
      </p:sp>
      <p:sp>
        <p:nvSpPr>
          <p:cNvPr id="30" name="Gwiazda 12-ramienna 29"/>
          <p:cNvSpPr/>
          <p:nvPr/>
        </p:nvSpPr>
        <p:spPr>
          <a:xfrm rot="19754704">
            <a:off x="1185622" y="5271416"/>
            <a:ext cx="2846594" cy="1246082"/>
          </a:xfrm>
          <a:prstGeom prst="star1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 rot="19644733">
            <a:off x="1491212" y="5427243"/>
            <a:ext cx="2300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MIEŚCI   FORMAT </a:t>
            </a:r>
          </a:p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A4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32" name="Gwiazda 12-ramienna 31"/>
          <p:cNvSpPr/>
          <p:nvPr/>
        </p:nvSpPr>
        <p:spPr>
          <a:xfrm rot="19754704">
            <a:off x="3322281" y="5293340"/>
            <a:ext cx="2846594" cy="1246082"/>
          </a:xfrm>
          <a:prstGeom prst="star1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33" name="Gwiazda 12-ramienna 32"/>
          <p:cNvSpPr/>
          <p:nvPr/>
        </p:nvSpPr>
        <p:spPr>
          <a:xfrm rot="19754704">
            <a:off x="5626537" y="5221333"/>
            <a:ext cx="2846594" cy="1246082"/>
          </a:xfrm>
          <a:prstGeom prst="star1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 rot="19592299">
            <a:off x="3399266" y="5610395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Lucida Handwriting" pitchFamily="66" charset="0"/>
              </a:rPr>
              <a:t>ORYGINALNE WZORY</a:t>
            </a:r>
            <a:endParaRPr lang="pl-PL" sz="2000" b="1" dirty="0">
              <a:latin typeface="Lucida Handwriting" pitchFamily="66" charset="0"/>
            </a:endParaRPr>
          </a:p>
        </p:txBody>
      </p:sp>
      <p:sp>
        <p:nvSpPr>
          <p:cNvPr id="35" name="pole tekstowe 34"/>
          <p:cNvSpPr txBox="1"/>
          <p:nvPr/>
        </p:nvSpPr>
        <p:spPr>
          <a:xfrm rot="19487850">
            <a:off x="5684542" y="547428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Lucida Handwriting" pitchFamily="66" charset="0"/>
              </a:rPr>
              <a:t>RĘCZNIE ZDOBIONE</a:t>
            </a:r>
            <a:endParaRPr lang="pl-PL" sz="2000" b="1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1008112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 rot="5400000">
            <a:off x="4067944" y="1593304"/>
            <a:ext cx="1008112" cy="914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5645"/>
            <a:ext cx="1008112" cy="856404"/>
          </a:xfrm>
          <a:prstGeom prst="rect">
            <a:avLst/>
          </a:prstGeom>
        </p:spPr>
      </p:pic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800" dirty="0" smtClean="0"/>
              <a:t>      </a:t>
            </a:r>
            <a:r>
              <a:rPr lang="pl-PL" sz="1800" dirty="0" err="1" smtClean="0"/>
              <a:t>Miniprzedsiębiorstwo</a:t>
            </a:r>
            <a:r>
              <a:rPr lang="pl-PL" sz="1800" dirty="0" smtClean="0"/>
              <a:t> New Arts powstało z myślą o ekologii. Chcieliśmy stworzyć produkt przyjazny dla środowiska, a jednocześnie będący kreatywnym sposobem wyrażenia własnego „ja”. Torby kupiliśmy przez Internet u sprawdzonego dostawcy. Działania rozpoczęliśmy od badania rynku i tworzenia biznesplanu, następnie gromadziliśmy pomysły, zbieraliśmy zamówienia i zakupiliśmy potrzebne materiały do wykonania produktu. W międzyczasie naszą uwagę skupiliśmy na dotarciu do jak największego grona odbiorców. Kluczowym krokiem było założenie </a:t>
            </a:r>
            <a:r>
              <a:rPr lang="pl-PL" sz="1800" dirty="0" err="1" smtClean="0"/>
              <a:t>fanpage’a</a:t>
            </a:r>
            <a:r>
              <a:rPr lang="pl-PL" sz="1800" dirty="0" smtClean="0"/>
              <a:t> na </a:t>
            </a:r>
            <a:r>
              <a:rPr lang="pl-PL" sz="1800" dirty="0" err="1" smtClean="0"/>
              <a:t>Facebook’u</a:t>
            </a:r>
            <a:r>
              <a:rPr lang="pl-PL" sz="1800" dirty="0" smtClean="0"/>
              <a:t>, co sprawiło, że naszymi torbami zainteresowali się klienci z Krakowa i Warszawy. Ponadto nawiązaliśmy współpracę z lokalną </a:t>
            </a:r>
            <a:r>
              <a:rPr lang="pl-PL" sz="1800" dirty="0" err="1" smtClean="0"/>
              <a:t>blogerką</a:t>
            </a:r>
            <a:r>
              <a:rPr lang="pl-PL" sz="1800" dirty="0" smtClean="0"/>
              <a:t>, nadawaliśmy komunikaty w szkolnym radiowęźle, rozwieszaliśmy plakaty i organizowaliśmy stoiska z naszymi produktami.</a:t>
            </a:r>
            <a:endParaRPr lang="pl-PL" sz="1800" dirty="0"/>
          </a:p>
        </p:txBody>
      </p:sp>
      <p:sp>
        <p:nvSpPr>
          <p:cNvPr id="7" name="Prostokąt 6"/>
          <p:cNvSpPr/>
          <p:nvPr/>
        </p:nvSpPr>
        <p:spPr>
          <a:xfrm>
            <a:off x="755576" y="188640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FUNKCJONOWANIE MINIPRZEDSIĘBIORSTWA</a:t>
            </a:r>
            <a:endParaRPr lang="pl-PL" sz="4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97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1008112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 rot="5400000">
            <a:off x="4067944" y="1593304"/>
            <a:ext cx="1008112" cy="914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5645"/>
            <a:ext cx="1008112" cy="856404"/>
          </a:xfrm>
          <a:prstGeom prst="rect">
            <a:avLst/>
          </a:prstGeom>
        </p:spPr>
      </p:pic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800" dirty="0" smtClean="0"/>
              <a:t>      Podczas wielokrotnego wystawiania naszego stoiska w szkole przy zakupie torby dawaliśmy ekologiczne jabłko w prezencie. Sukcesem naszej działalności było stworzenie rozpoznawalnej marki na rynku i zyskanie grona zaufanych klientów. Jesteśmy dumni z osiągnięcia zadowalającego wyniku finansowego oraz ze zdobycia istotnego doświadczenia zawodowego.</a:t>
            </a:r>
            <a:endParaRPr lang="pl-PL" sz="1800" dirty="0"/>
          </a:p>
        </p:txBody>
      </p:sp>
      <p:sp>
        <p:nvSpPr>
          <p:cNvPr id="7" name="Prostokąt 6"/>
          <p:cNvSpPr/>
          <p:nvPr/>
        </p:nvSpPr>
        <p:spPr>
          <a:xfrm>
            <a:off x="755576" y="188640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FUNKCJONOWANIE MINIPRZEDSIĘBIORSTWA</a:t>
            </a:r>
            <a:endParaRPr lang="pl-PL" sz="4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" name="Obraz 13" descr="eki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429000"/>
            <a:ext cx="3240360" cy="268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stois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429000"/>
            <a:ext cx="35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1008112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 rot="5400000">
            <a:off x="4067944" y="1593304"/>
            <a:ext cx="1008112" cy="914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35645"/>
            <a:ext cx="1008112" cy="85640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11560" y="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FINANSE</a:t>
            </a:r>
          </a:p>
          <a:p>
            <a:pPr algn="ctr"/>
            <a:r>
              <a:rPr lang="pl-PL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 18.11.2013 do 30.04.2014</a:t>
            </a:r>
            <a:endParaRPr lang="pl-PL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331640" y="1484784"/>
          <a:ext cx="7488831" cy="32095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/>
                <a:gridCol w="4488498"/>
                <a:gridCol w="2496277"/>
              </a:tblGrid>
              <a:tr h="26103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LP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INFORMACJE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WARTOŚĆ [zł]</a:t>
                      </a:r>
                      <a:endParaRPr lang="pl-PL" sz="1600" b="1" dirty="0"/>
                    </a:p>
                  </a:txBody>
                  <a:tcPr/>
                </a:tc>
              </a:tr>
              <a:tr h="2763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1.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Przychody wg PKPiR narastająco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/>
                        <a:t>1060.80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3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- w tym darowizny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0.00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2.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Koszty wg </a:t>
                      </a:r>
                      <a:r>
                        <a:rPr lang="pl-PL" sz="1600" dirty="0" err="1"/>
                        <a:t>PKPiR</a:t>
                      </a:r>
                      <a:r>
                        <a:rPr lang="pl-PL" sz="1600" dirty="0"/>
                        <a:t> narastająco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/>
                        <a:t>446.51</a:t>
                      </a:r>
                      <a:endParaRPr lang="pl-PL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4.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Składki na ubezpieczenie społeczne narastająco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51.60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5.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Dochód po odliczeniach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562.69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6.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Podstawa opodatkowania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563.00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7.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Podatek dochodowy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106.97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8.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Odliczenie od podatku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16.56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9.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Należny podatek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90.00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/>
                        <a:t>10.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/>
                        <a:t>Zysk netto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" algn="l"/>
                          <a:tab pos="846455" algn="ctr"/>
                        </a:tabLst>
                      </a:pPr>
                      <a:r>
                        <a:rPr lang="pl-PL" sz="2000" b="1" baseline="0" dirty="0" smtClean="0"/>
                        <a:t>  </a:t>
                      </a:r>
                      <a:r>
                        <a:rPr lang="pl-PL" sz="2000" b="1" dirty="0" smtClean="0"/>
                        <a:t>456.13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Wybuch 1 20"/>
          <p:cNvSpPr/>
          <p:nvPr/>
        </p:nvSpPr>
        <p:spPr>
          <a:xfrm>
            <a:off x="467544" y="0"/>
            <a:ext cx="2195736" cy="14127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Wybuch 1 15"/>
          <p:cNvSpPr/>
          <p:nvPr/>
        </p:nvSpPr>
        <p:spPr>
          <a:xfrm>
            <a:off x="7020272" y="5085184"/>
            <a:ext cx="2123728" cy="14127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827584" y="4766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ROE 190 %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308304" y="5517232"/>
            <a:ext cx="1542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ROE 190 %</a:t>
            </a:r>
            <a:endParaRPr lang="pl-PL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032967" y="4766808"/>
                <a:ext cx="5472608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/>
                        </a:rPr>
                        <m:t>𝑅𝑂𝐸</m:t>
                      </m:r>
                      <m:r>
                        <a:rPr lang="pl-PL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/>
                            </a:rPr>
                            <m:t>456.13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/>
                            </a:rPr>
                            <m:t>240</m:t>
                          </m:r>
                        </m:den>
                      </m:f>
                      <m:r>
                        <a:rPr lang="pl-PL" sz="2400" b="0" i="1" smtClean="0">
                          <a:latin typeface="Cambria Math"/>
                        </a:rPr>
                        <m:t>𝑋</m:t>
                      </m:r>
                      <m:r>
                        <a:rPr lang="pl-PL" sz="2400" b="0" i="1" smtClean="0">
                          <a:latin typeface="Cambria Math"/>
                        </a:rPr>
                        <m:t> 100%=190%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67" y="4766808"/>
                <a:ext cx="5472608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544</Words>
  <Application>Microsoft Office PowerPoint</Application>
  <PresentationFormat>Pokaz na ekranie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        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ARTS</dc:title>
  <dc:creator>Ania, Artur</dc:creator>
  <cp:lastModifiedBy>FMP</cp:lastModifiedBy>
  <cp:revision>80</cp:revision>
  <dcterms:created xsi:type="dcterms:W3CDTF">2013-12-07T00:04:12Z</dcterms:created>
  <dcterms:modified xsi:type="dcterms:W3CDTF">2014-05-22T20:14:42Z</dcterms:modified>
</cp:coreProperties>
</file>