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7" r:id="rId5"/>
    <p:sldId id="258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71" autoAdjust="0"/>
  </p:normalViewPr>
  <p:slideViewPr>
    <p:cSldViewPr>
      <p:cViewPr>
        <p:scale>
          <a:sx n="57" d="100"/>
          <a:sy n="57" d="100"/>
        </p:scale>
        <p:origin x="-17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5D3C5-997B-42A5-8979-ABE5F50FFDBA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804CC-FCD3-4C0B-8136-EA1BA327F4E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27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804CC-FCD3-4C0B-8136-EA1BA327F4E6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50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804CC-FCD3-4C0B-8136-EA1BA327F4E6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439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804CC-FCD3-4C0B-8136-EA1BA327F4E6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97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70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73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46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54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494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56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10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5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2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39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9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2D96-959E-43AE-975B-C2CFFF28A417}" type="datetimeFigureOut">
              <a:rPr lang="pl-PL" smtClean="0"/>
              <a:pPr/>
              <a:t>2012-05-20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01C3-B3D0-41E2-A93D-654AA4F3466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648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8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5" y="1808820"/>
            <a:ext cx="5885905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1252654" y="404664"/>
            <a:ext cx="6638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Prezentacja konkursowa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81772" y="1124744"/>
            <a:ext cx="6638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miniprzedsiębiorstwa</a:t>
            </a:r>
            <a:endParaRPr lang="pl-PL" sz="32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3700" y="5027692"/>
            <a:ext cx="7934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numer ewidencyjny:</a:t>
            </a:r>
            <a:r>
              <a:rPr lang="pl-PL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117-1-9-11-11</a:t>
            </a:r>
          </a:p>
          <a:p>
            <a:pPr algn="ctr"/>
            <a:r>
              <a:rPr lang="pl-PL" sz="2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opiekun:</a:t>
            </a:r>
            <a:r>
              <a:rPr lang="pl-PL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mgr Marta Kaczmarczyk</a:t>
            </a:r>
          </a:p>
          <a:p>
            <a:pPr algn="ctr"/>
            <a:r>
              <a:rPr lang="pl-PL" sz="32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I LO im. Henryka Sienkiewicza w Łańcucie</a:t>
            </a:r>
            <a:endParaRPr lang="pl-PL" sz="32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2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310455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267744" y="476672"/>
            <a:ext cx="6638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Podsumowanie działalności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ole tekstowe 11"/>
          <p:cNvSpPr txBox="1"/>
          <p:nvPr/>
        </p:nvSpPr>
        <p:spPr>
          <a:xfrm>
            <a:off x="35496" y="2757408"/>
            <a:ext cx="903649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35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Nasze </a:t>
            </a:r>
            <a:r>
              <a:rPr lang="pl-PL" sz="235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słabe strony </a:t>
            </a:r>
            <a:r>
              <a:rPr lang="pl-PL" sz="235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to: mierne zaangażowanie niektórych wspólników, trudność wyznaczenia terminu wspólnych spotkań.</a:t>
            </a:r>
            <a:endParaRPr lang="pl-PL" sz="235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pole tekstowe 11"/>
          <p:cNvSpPr txBox="1"/>
          <p:nvPr/>
        </p:nvSpPr>
        <p:spPr>
          <a:xfrm>
            <a:off x="53752" y="1364575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Nasze </a:t>
            </a:r>
            <a:r>
              <a:rPr lang="pl-PL" sz="24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</a:rPr>
              <a:t>mocne strony </a:t>
            </a:r>
            <a:r>
              <a:rPr lang="pl-PL" sz="2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to: ciekawy pomysł na miniprzedsiębiorstwo, duża różnorodność uprawianych roślin, terminowe i rzetelne prowadzenie księgowości oraz interesująca kampania marketingowa.</a:t>
            </a:r>
            <a:endParaRPr lang="pl-PL" sz="24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pole tekstowe 11"/>
          <p:cNvSpPr txBox="1"/>
          <p:nvPr/>
        </p:nvSpPr>
        <p:spPr>
          <a:xfrm>
            <a:off x="75581" y="3780909"/>
            <a:ext cx="9036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3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Najbardziej dumni </a:t>
            </a:r>
            <a:r>
              <a:rPr lang="pl-PL" sz="23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jesteśmy z opracowania projektu wiszącej donicy oraz uprawy począwszy od wysiewu do owocowania różnych rodzajów roślin!</a:t>
            </a:r>
          </a:p>
        </p:txBody>
      </p:sp>
      <p:sp>
        <p:nvSpPr>
          <p:cNvPr id="10" name="pole tekstowe 11"/>
          <p:cNvSpPr txBox="1"/>
          <p:nvPr/>
        </p:nvSpPr>
        <p:spPr>
          <a:xfrm>
            <a:off x="0" y="4869160"/>
            <a:ext cx="90364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3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Ponadto działalność miniprzedsiębiorstwa </a:t>
            </a:r>
            <a:r>
              <a:rPr lang="pl-PL" sz="2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przyczyniła się do</a:t>
            </a:r>
            <a:r>
              <a:rPr lang="pl-PL" sz="23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: zdobycia doświadczenia w prowadzeniu własnej firmy oraz niezbędnej wiedzy przy uprawie roślin. Dzięki udziale w projekcie rozwinęliśmy umiejętność pracy w grupie, komunikowania się, prowadzenia księgowości. </a:t>
            </a:r>
            <a:endParaRPr lang="pl-PL" sz="23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8"/>
            <a:ext cx="9144000" cy="6941154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sp>
        <p:nvSpPr>
          <p:cNvPr id="17" name="pole tekstowe 16"/>
          <p:cNvSpPr txBox="1"/>
          <p:nvPr/>
        </p:nvSpPr>
        <p:spPr>
          <a:xfrm>
            <a:off x="6948264" y="1556792"/>
            <a:ext cx="221097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naczelny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Bartek Michna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174704" y="1700807"/>
            <a:ext cx="201622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organizacyjnych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Dawid Brudek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347864" y="427311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Kim jesteśmy?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" name="Symbol zastępczy zawartości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5" b="100000" l="0" r="100000">
                        <a14:foregroundMark x1="89662" y1="39522" x2="90351" y2="43199"/>
                        <a14:foregroundMark x1="91110" y1="40717" x2="91110" y2="43382"/>
                        <a14:foregroundMark x1="92006" y1="43658" x2="91454" y2="40257"/>
                        <a14:foregroundMark x1="36389" y1="26471" x2="37285" y2="46324"/>
                        <a14:foregroundMark x1="38387" y1="39982" x2="41282" y2="36857"/>
                        <a14:foregroundMark x1="47622" y1="42647" x2="46520" y2="55974"/>
                        <a14:foregroundMark x1="53480" y1="43658" x2="58167" y2="52574"/>
                        <a14:foregroundMark x1="34735" y1="38511" x2="32391" y2="49724"/>
                        <a14:foregroundMark x1="88904" y1="38511" x2="90558" y2="39063"/>
                        <a14:foregroundMark x1="90558" y1="39063" x2="90558" y2="39063"/>
                        <a14:backgroundMark x1="31082" y1="31985" x2="30186" y2="37316"/>
                        <a14:backgroundMark x1="30531" y1="40533" x2="30531" y2="40533"/>
                        <a14:backgroundMark x1="51826" y1="32721" x2="51826" y2="32721"/>
                        <a14:backgroundMark x1="40937" y1="36121" x2="40937" y2="36121"/>
                        <a14:backgroundMark x1="9736" y1="21523" x2="8957" y2="27755"/>
                        <a14:backgroundMark x1="62873" y1="56145" x2="63739" y2="60589"/>
                        <a14:backgroundMark x1="63479" y1="66647" x2="63003" y2="73630"/>
                        <a14:backgroundMark x1="51709" y1="28621" x2="51969" y2="3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6" r="10356" b="25653"/>
          <a:stretch/>
        </p:blipFill>
        <p:spPr>
          <a:xfrm>
            <a:off x="0" y="476671"/>
            <a:ext cx="9128708" cy="6381329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043608" y="4233282"/>
            <a:ext cx="201622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Marketingu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Witowski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383869" y="5533550"/>
            <a:ext cx="201622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finansowych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 </a:t>
            </a: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Szular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572000" y="1599183"/>
            <a:ext cx="183620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Kuba Florek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745399" y="4653136"/>
            <a:ext cx="221097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produkcji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Rafał </a:t>
            </a: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Niemczak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260648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pole tekstowe 10"/>
          <p:cNvSpPr txBox="1"/>
          <p:nvPr/>
        </p:nvSpPr>
        <p:spPr>
          <a:xfrm>
            <a:off x="234033" y="1383159"/>
            <a:ext cx="169167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Zając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"/>
          <a:stretch/>
        </p:blipFill>
        <p:spPr>
          <a:xfrm>
            <a:off x="0" y="16238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347864" y="427311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Reprezentanci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260648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10729" r="5879" b="14711"/>
          <a:stretch/>
        </p:blipFill>
        <p:spPr bwMode="auto">
          <a:xfrm>
            <a:off x="-52921" y="2405399"/>
            <a:ext cx="9233433" cy="4551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4644008" y="1711724"/>
            <a:ext cx="201622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Marketingu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Witowski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462497" y="1727335"/>
            <a:ext cx="201622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finansowych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 </a:t>
            </a: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Szular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804247" y="1484784"/>
            <a:ext cx="221097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Ds. produkcji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Rafał </a:t>
            </a: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Niemczak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7504" y="1484784"/>
            <a:ext cx="2210977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Dyr. naczelny</a:t>
            </a:r>
          </a:p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Bartek Michna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29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"/>
          <a:stretch/>
        </p:blipFill>
        <p:spPr>
          <a:xfrm>
            <a:off x="0" y="16238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2160240" y="427311"/>
            <a:ext cx="7092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Opiekun Marta Kaczmarczyk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260648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ymbol zastępczy zawartości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7" r="9858" b="24253"/>
          <a:stretch/>
        </p:blipFill>
        <p:spPr>
          <a:xfrm>
            <a:off x="0" y="1802357"/>
            <a:ext cx="9144000" cy="51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ole tekstowe 15"/>
          <p:cNvSpPr txBox="1"/>
          <p:nvPr/>
        </p:nvSpPr>
        <p:spPr>
          <a:xfrm>
            <a:off x="2267744" y="1126485"/>
            <a:ext cx="6480720" cy="64633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1" dirty="0">
                <a:latin typeface="+mj-lt"/>
                <a:cs typeface="+mn-cs"/>
              </a:rPr>
              <a:t>„Sukces jest </a:t>
            </a:r>
            <a:r>
              <a:rPr lang="pl-PL" sz="3600" b="1" dirty="0" smtClean="0">
                <a:latin typeface="+mj-lt"/>
                <a:cs typeface="+mn-cs"/>
              </a:rPr>
              <a:t>drogą, a </a:t>
            </a:r>
            <a:r>
              <a:rPr lang="pl-PL" sz="3600" b="1" dirty="0">
                <a:latin typeface="+mj-lt"/>
                <a:cs typeface="+mn-cs"/>
              </a:rPr>
              <a:t>nie celem”</a:t>
            </a:r>
          </a:p>
        </p:txBody>
      </p:sp>
    </p:spTree>
    <p:extLst>
      <p:ext uri="{BB962C8B-B14F-4D97-AF65-F5344CB8AC3E}">
        <p14:creationId xmlns:p14="http://schemas.microsoft.com/office/powerpoint/2010/main" val="8094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8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2627784" y="5157192"/>
            <a:ext cx="481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Nasz konsultant</a:t>
            </a:r>
            <a:r>
              <a:rPr lang="pl-PL" sz="24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pl-PL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Dariusz Witowski </a:t>
            </a:r>
            <a:endParaRPr lang="pl-PL" sz="24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11"/>
          <p:cNvSpPr txBox="1"/>
          <p:nvPr/>
        </p:nvSpPr>
        <p:spPr>
          <a:xfrm>
            <a:off x="2217276" y="4221088"/>
            <a:ext cx="5091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pełnomocnik zarządu, główna księgowa SPOŁEM Łańcut, jej pomoc była nieoceniona w prowadzeniu księgowości miniprzedsiębiorstwa</a:t>
            </a:r>
            <a:endParaRPr lang="pl-PL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53428" r="24201" b="37"/>
          <a:stretch/>
        </p:blipFill>
        <p:spPr>
          <a:xfrm rot="16200000">
            <a:off x="24612" y="4089507"/>
            <a:ext cx="2597674" cy="184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54123"/>
            <a:ext cx="1796954" cy="2491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979712" y="3789040"/>
            <a:ext cx="438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Nasza konsultantka</a:t>
            </a:r>
            <a:r>
              <a:rPr lang="pl-PL" sz="24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Alicja </a:t>
            </a:r>
            <a:r>
              <a:rPr lang="pl-P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Helbin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e tekstowe 11"/>
          <p:cNvSpPr txBox="1"/>
          <p:nvPr/>
        </p:nvSpPr>
        <p:spPr>
          <a:xfrm>
            <a:off x="2244424" y="5602014"/>
            <a:ext cx="4991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</a:t>
            </a:r>
            <a:r>
              <a:rPr lang="pl-PL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auczyciel naszej szkoły, założyciel Nowej Oficyny Wydawniczej, pomagał nam w prowadzeniu działań marketingowych</a:t>
            </a:r>
            <a:endParaRPr lang="pl-PL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0" y="1448066"/>
            <a:ext cx="9144000" cy="21249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Odwrócić świat i przedstawić go w nowej perspektywie.</a:t>
            </a:r>
            <a:b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</a:br>
            <a: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Współpracować z naturą w każdej dziedzinie.</a:t>
            </a:r>
            <a:b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</a:br>
            <a: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Zapewnić naszym klientom satysfakcję i zadowolenie.</a:t>
            </a:r>
            <a:b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</a:br>
            <a:r>
              <a:rPr lang="pl-PL" sz="2600" b="1" i="1" dirty="0" smtClean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Wypracować zysk i pojechać do Warszawy!</a:t>
            </a:r>
            <a:endParaRPr lang="pl-PL" sz="2600" b="1" i="1" dirty="0"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310455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pole tekstowe 12"/>
          <p:cNvSpPr txBox="1"/>
          <p:nvPr/>
        </p:nvSpPr>
        <p:spPr>
          <a:xfrm>
            <a:off x="2469812" y="355303"/>
            <a:ext cx="6638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Nasza misja i konsultanci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310455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627784" y="355303"/>
            <a:ext cx="563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Wiszące donice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le tekstowe 11"/>
          <p:cNvSpPr txBox="1"/>
          <p:nvPr/>
        </p:nvSpPr>
        <p:spPr>
          <a:xfrm>
            <a:off x="0" y="122172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Nasze rośliny sprzedajemy w różnych doniczkach. </a:t>
            </a:r>
          </a:p>
          <a:p>
            <a:pPr algn="ctr"/>
            <a:r>
              <a:rPr lang="pl-PL" sz="20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Naszym flagowym i w pełni autorskim produktem są wiszące donice, przeznaczone głównie dla osób kochających zieleń. Bezpieczeństwo gwarantowane – donice są od dołu zabezpieczone, a od góry przystosowane do podlewania.</a:t>
            </a:r>
            <a:endParaRPr lang="pl-PL" sz="2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11" name="pole tekstowe 11"/>
          <p:cNvSpPr txBox="1"/>
          <p:nvPr/>
        </p:nvSpPr>
        <p:spPr>
          <a:xfrm>
            <a:off x="1115616" y="623731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Innowacja na wyciągnięcie ręki!</a:t>
            </a:r>
          </a:p>
        </p:txBody>
      </p:sp>
      <p:pic>
        <p:nvPicPr>
          <p:cNvPr id="2051" name="Picture 3" descr="D:\DCIM\102MSDCF\DSC03418.JPG"/>
          <p:cNvPicPr>
            <a:picLocks noChangeAspect="1" noChangeArrowheads="1"/>
          </p:cNvPicPr>
          <p:nvPr/>
        </p:nvPicPr>
        <p:blipFill>
          <a:blip r:embed="rId4" cstate="print"/>
          <a:srcRect t="2751" r="8001"/>
          <a:stretch>
            <a:fillRect/>
          </a:stretch>
        </p:blipFill>
        <p:spPr bwMode="auto">
          <a:xfrm>
            <a:off x="251520" y="2564904"/>
            <a:ext cx="2603950" cy="3670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D:\DCIM\102MSDCF\DSC03433.JPG"/>
          <p:cNvPicPr>
            <a:picLocks noChangeAspect="1" noChangeArrowheads="1"/>
          </p:cNvPicPr>
          <p:nvPr/>
        </p:nvPicPr>
        <p:blipFill>
          <a:blip r:embed="rId5" cstate="print"/>
          <a:srcRect l="6601" r="5049" b="3801"/>
          <a:stretch>
            <a:fillRect/>
          </a:stretch>
        </p:blipFill>
        <p:spPr bwMode="auto">
          <a:xfrm>
            <a:off x="6084168" y="2564904"/>
            <a:ext cx="2883733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D:\DCIM\102MSDCF\DSC03356.JPG"/>
          <p:cNvPicPr>
            <a:picLocks noChangeAspect="1" noChangeArrowheads="1"/>
          </p:cNvPicPr>
          <p:nvPr/>
        </p:nvPicPr>
        <p:blipFill>
          <a:blip r:embed="rId6" cstate="print"/>
          <a:srcRect t="3780"/>
          <a:stretch>
            <a:fillRect/>
          </a:stretch>
        </p:blipFill>
        <p:spPr bwMode="auto">
          <a:xfrm>
            <a:off x="3059832" y="2564904"/>
            <a:ext cx="2880320" cy="3695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8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310455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051720" y="41685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Jak się rozwijaliśmy</a:t>
            </a:r>
            <a:endParaRPr lang="pl-PL" sz="40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ole tekstowe 11"/>
          <p:cNvSpPr txBox="1"/>
          <p:nvPr/>
        </p:nvSpPr>
        <p:spPr>
          <a:xfrm>
            <a:off x="107504" y="1484784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Naszym rynkiem są głównie uczniowie oraz nauczyciele I LO w Łańcucie.</a:t>
            </a:r>
            <a:endParaRPr lang="pl-PL" sz="2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7" name="pole tekstowe 11"/>
          <p:cNvSpPr txBox="1"/>
          <p:nvPr/>
        </p:nvSpPr>
        <p:spPr>
          <a:xfrm>
            <a:off x="144016" y="2319838"/>
            <a:ext cx="464400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Wśród najważniejszych działań marketingowych wyróżnić należy: liczne badania rynku (ankiety), stworzenie logo, ulotek, plakatów, oraz innych materiałów promocyjnych, uruchomienie strony internetowej, przygotowanie stoiska sprzedaży, szkolenie sprzedawców, publikowanie krótkich ogłoszeń przez szkolny radiowęzeł oraz umieszczanie ciekawostek o mini na szkolnej stronie internetowej. </a:t>
            </a:r>
          </a:p>
          <a:p>
            <a:pPr algn="ctr"/>
            <a:endParaRPr lang="pl-PL" sz="2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8" name="Obraz 7" descr="f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268760"/>
            <a:ext cx="3744416" cy="5292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8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310455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627784" y="427311"/>
            <a:ext cx="5630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Promocja i sprzedaż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ole tekstowe 11"/>
          <p:cNvSpPr txBox="1"/>
          <p:nvPr/>
        </p:nvSpPr>
        <p:spPr>
          <a:xfrm>
            <a:off x="97966" y="1404645"/>
            <a:ext cx="88635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Jedną z form promocji jaką zaoferowaliśmy naszym potencjalnym klientom jest: </a:t>
            </a:r>
            <a:r>
              <a:rPr lang="pl-PL" sz="24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3+1</a:t>
            </a:r>
            <a:r>
              <a:rPr lang="pl-PL" sz="2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(kup 3 sadzonki tej samej rośliny – czwartą dostaniesz gratis)</a:t>
            </a:r>
            <a:endParaRPr lang="pl-PL" sz="22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pole tekstowe 11"/>
          <p:cNvSpPr txBox="1"/>
          <p:nvPr/>
        </p:nvSpPr>
        <p:spPr>
          <a:xfrm>
            <a:off x="53752" y="2269321"/>
            <a:ext cx="903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0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Nasze produkty sprzedajemy głównie na stoisku miniprzedsiębiorstwa znajdującego się na holu naszej szkoły. Część roślin nabywają również nasi znajomi spoza szkoły. Produkty Reversed Green można zamówić telefonicznie oraz mailowo. </a:t>
            </a:r>
            <a:endParaRPr lang="pl-PL" sz="20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179512" y="3452869"/>
            <a:ext cx="4342497" cy="3216491"/>
            <a:chOff x="157495" y="3593460"/>
            <a:chExt cx="4342497" cy="3216491"/>
          </a:xfrm>
        </p:grpSpPr>
        <p:sp>
          <p:nvSpPr>
            <p:cNvPr id="9" name="pole tekstowe 11"/>
            <p:cNvSpPr txBox="1"/>
            <p:nvPr/>
          </p:nvSpPr>
          <p:spPr>
            <a:xfrm>
              <a:off x="157495" y="5978954"/>
              <a:ext cx="4342497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1600" b="1" dirty="0" smtClean="0"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Ważnym źródłem informacji o Reversed Green jest nasza strona internetowa. Znaleźć tu można informacje o cenach oraz zdjęcia produktów.</a:t>
              </a:r>
            </a:p>
          </p:txBody>
        </p:sp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3" t="6098" r="10865"/>
            <a:stretch/>
          </p:blipFill>
          <p:spPr>
            <a:xfrm>
              <a:off x="157495" y="3593460"/>
              <a:ext cx="4342497" cy="241735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" name="Grupa 12"/>
          <p:cNvGrpSpPr/>
          <p:nvPr/>
        </p:nvGrpSpPr>
        <p:grpSpPr>
          <a:xfrm>
            <a:off x="4572000" y="3452870"/>
            <a:ext cx="4522009" cy="3216490"/>
            <a:chOff x="4594018" y="3556317"/>
            <a:chExt cx="4522009" cy="3216490"/>
          </a:xfrm>
        </p:grpSpPr>
        <p:sp>
          <p:nvSpPr>
            <p:cNvPr id="10" name="pole tekstowe 11"/>
            <p:cNvSpPr txBox="1"/>
            <p:nvPr/>
          </p:nvSpPr>
          <p:spPr>
            <a:xfrm>
              <a:off x="4594018" y="5941810"/>
              <a:ext cx="4522009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1600" b="1" dirty="0" smtClean="0"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Nasze produkty budziły duże zainteresowanie wśród uczniów naszej szkoły. Zawieszenie naszych donic na terenie szkoły było świetną reklamą.</a:t>
              </a:r>
              <a:endParaRPr lang="pl-PL" sz="1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7" t="27932" r="11745" b="5407"/>
            <a:stretch/>
          </p:blipFill>
          <p:spPr bwMode="auto">
            <a:xfrm>
              <a:off x="4644009" y="3556317"/>
              <a:ext cx="4342497" cy="24176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2"/>
            <a:ext cx="9144000" cy="6841762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" y="310455"/>
            <a:ext cx="1800723" cy="95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2251632" y="427311"/>
            <a:ext cx="6638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Wyniki finansowe</a:t>
            </a:r>
            <a:endParaRPr lang="pl-PL" sz="4400" b="1" dirty="0">
              <a:ln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39552" y="148478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139952" y="98072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(do marca włącznie)</a:t>
            </a:r>
            <a:endParaRPr lang="pl-PL" sz="2000" b="1" dirty="0"/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143246" y="4721473"/>
            <a:ext cx="4321003" cy="8914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Wkład własny: 70 zł</a:t>
            </a:r>
          </a:p>
          <a:p>
            <a:pPr>
              <a:lnSpc>
                <a:spcPct val="125000"/>
              </a:lnSpc>
            </a:pPr>
            <a:r>
              <a:rPr lang="pl-PL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Stopa zwrotu na kapitale własnym: 351,8%</a:t>
            </a:r>
            <a:endParaRPr lang="pl-PL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251520" y="2204864"/>
            <a:ext cx="4104456" cy="2360119"/>
            <a:chOff x="35496" y="1458883"/>
            <a:chExt cx="4104456" cy="2300491"/>
          </a:xfrm>
        </p:grpSpPr>
        <p:sp>
          <p:nvSpPr>
            <p:cNvPr id="11" name="Symbol zastępczy zawartości 2"/>
            <p:cNvSpPr txBox="1">
              <a:spLocks/>
            </p:cNvSpPr>
            <p:nvPr/>
          </p:nvSpPr>
          <p:spPr>
            <a:xfrm>
              <a:off x="35496" y="1497942"/>
              <a:ext cx="4104456" cy="22614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5000"/>
                </a:lnSpc>
              </a:pPr>
              <a:endParaRPr lang="pl-PL" sz="2600" b="1" i="1" dirty="0"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endParaRPr>
            </a:p>
          </p:txBody>
        </p:sp>
        <p:sp>
          <p:nvSpPr>
            <p:cNvPr id="8" name="pole tekstowe 5"/>
            <p:cNvSpPr txBox="1"/>
            <p:nvPr/>
          </p:nvSpPr>
          <p:spPr>
            <a:xfrm>
              <a:off x="35496" y="1458883"/>
              <a:ext cx="3312890" cy="222750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Przychody  netto</a:t>
              </a:r>
            </a:p>
            <a:p>
              <a:pPr lvl="0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Koszty</a:t>
              </a:r>
            </a:p>
            <a:p>
              <a:pPr lvl="0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Dochód brutto</a:t>
              </a:r>
            </a:p>
            <a:p>
              <a:pPr lvl="0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Ubezpieczenie społeczne</a:t>
              </a:r>
            </a:p>
            <a:p>
              <a:pPr lvl="0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Podatek do </a:t>
              </a:r>
              <a:r>
                <a:rPr lang="pl-PL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odprowadzenia do US</a:t>
              </a:r>
            </a:p>
            <a:p>
              <a:pPr lvl="0">
                <a:lnSpc>
                  <a:spcPct val="125000"/>
                </a:lnSpc>
              </a:pPr>
              <a:r>
                <a:rPr lang="pl-PL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Zysk</a:t>
              </a:r>
            </a:p>
          </p:txBody>
        </p:sp>
        <p:sp>
          <p:nvSpPr>
            <p:cNvPr id="10" name="pole tekstowe 5"/>
            <p:cNvSpPr txBox="1"/>
            <p:nvPr/>
          </p:nvSpPr>
          <p:spPr>
            <a:xfrm>
              <a:off x="2699792" y="1470865"/>
              <a:ext cx="1440160" cy="222750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407,76 zł</a:t>
              </a:r>
            </a:p>
            <a:p>
              <a:pPr lvl="0" algn="r">
                <a:lnSpc>
                  <a:spcPct val="125000"/>
                </a:lnSpc>
              </a:pPr>
              <a:r>
                <a:rPr lang="pl-PL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</a:t>
              </a: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91,47</a:t>
              </a: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zł</a:t>
              </a:r>
            </a:p>
            <a:p>
              <a:pPr lvl="0" algn="r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316,19 zł</a:t>
              </a:r>
            </a:p>
            <a:p>
              <a:pPr lvl="0" algn="r">
                <a:lnSpc>
                  <a:spcPct val="125000"/>
                </a:lnSpc>
                <a:buFontTx/>
                <a:buChar char="-"/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17,64 zł</a:t>
              </a:r>
            </a:p>
            <a:p>
              <a:pPr lvl="0" algn="r">
                <a:lnSpc>
                  <a:spcPct val="125000"/>
                </a:lnSpc>
              </a:pPr>
              <a:r>
                <a:rPr lang="pl-PL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-52,41 zł</a:t>
              </a:r>
            </a:p>
            <a:p>
              <a:pPr lvl="0" algn="r">
                <a:lnSpc>
                  <a:spcPct val="125000"/>
                </a:lnSpc>
              </a:pPr>
              <a:r>
                <a:rPr lang="pl-PL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246,24</a:t>
              </a:r>
              <a:r>
                <a:rPr lang="pl-PL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zł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5" r="26120"/>
          <a:stretch/>
        </p:blipFill>
        <p:spPr bwMode="auto">
          <a:xfrm>
            <a:off x="4572000" y="1456517"/>
            <a:ext cx="4275764" cy="4640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1"/>
          <p:cNvSpPr txBox="1"/>
          <p:nvPr/>
        </p:nvSpPr>
        <p:spPr>
          <a:xfrm>
            <a:off x="4572000" y="5868561"/>
            <a:ext cx="4275764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Dzięki naszemu zaangażowaniu liczymy na dużo większy zysk w nadchodzących miesiącach. </a:t>
            </a:r>
            <a:r>
              <a:rPr lang="pl-PL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Szczyt dopiero przed nami!</a:t>
            </a:r>
            <a:endParaRPr lang="pl-PL" sz="16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50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533</Words>
  <Application>Microsoft Office PowerPoint</Application>
  <PresentationFormat>Pokaz na ekranie (4:3)</PresentationFormat>
  <Paragraphs>72</Paragraphs>
  <Slides>10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HP</dc:creator>
  <cp:lastModifiedBy>FMP</cp:lastModifiedBy>
  <cp:revision>57</cp:revision>
  <dcterms:created xsi:type="dcterms:W3CDTF">2012-03-13T12:43:50Z</dcterms:created>
  <dcterms:modified xsi:type="dcterms:W3CDTF">2012-05-20T09:56:36Z</dcterms:modified>
</cp:coreProperties>
</file>