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66" r:id="rId2"/>
    <p:sldId id="268" r:id="rId3"/>
    <p:sldId id="269" r:id="rId4"/>
    <p:sldId id="270" r:id="rId5"/>
    <p:sldId id="256" r:id="rId6"/>
    <p:sldId id="274" r:id="rId7"/>
    <p:sldId id="257" r:id="rId8"/>
    <p:sldId id="267" r:id="rId9"/>
    <p:sldId id="262" r:id="rId10"/>
    <p:sldId id="27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6BF"/>
    <a:srgbClr val="E4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 autoAdjust="0"/>
    <p:restoredTop sz="94624" autoAdjust="0"/>
  </p:normalViewPr>
  <p:slideViewPr>
    <p:cSldViewPr>
      <p:cViewPr>
        <p:scale>
          <a:sx n="70" d="100"/>
          <a:sy n="70" d="100"/>
        </p:scale>
        <p:origin x="-16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D238-9792-44C4-9241-022A42DF1DF9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06E98-AFB3-4237-BFEF-2CCF6A42E4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19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DA60-AC02-4283-86D2-F6E2C99459B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6E98-AFB3-4237-BFEF-2CCF6A42E40E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6E98-AFB3-4237-BFEF-2CCF6A42E40E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75"/>
                    </a14:imgEffect>
                    <a14:imgEffect>
                      <a14:saturation sat="400000"/>
                    </a14:imgEffect>
                    <a14:imgEffect>
                      <a14:brightnessContrast bright="-77000" contrast="2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iek\Desktop\prezentacja%20wawa\piraci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75"/>
                    </a14:imgEffect>
                    <a14:imgEffect>
                      <a14:saturation sat="400000"/>
                    </a14:imgEffect>
                    <a14:imgEffect>
                      <a14:brightnessContrast bright="-77000" contrast="2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MM\LOGO S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5807" y="1784786"/>
            <a:ext cx="5866553" cy="2796342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-38257" y="928670"/>
            <a:ext cx="918225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Młodzieżowe </a:t>
            </a:r>
            <a:r>
              <a:rPr lang="pl-PL" sz="3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Miniprzedsiębiorstwo</a:t>
            </a:r>
            <a:r>
              <a:rPr lang="pl-PL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2011/2012</a:t>
            </a:r>
            <a:endParaRPr lang="pl-PL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000100" y="4714884"/>
            <a:ext cx="7379071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działające przy Liceum Ogólnokształcącym</a:t>
            </a:r>
            <a:br>
              <a:rPr lang="pl-PL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im. Bolesława Chrobrego w Gryficach</a:t>
            </a:r>
            <a:endParaRPr lang="pl-PL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475656" y="188640"/>
            <a:ext cx="69106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Czego się nauczyliśmy?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 daliśmy innym? 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Obraz 8" descr="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8963472" cy="5187525"/>
          </a:xfrm>
          <a:prstGeom prst="rect">
            <a:avLst/>
          </a:prstGeom>
        </p:spPr>
      </p:pic>
      <p:pic>
        <p:nvPicPr>
          <p:cNvPr id="10" name="Picture 3" descr="D:\Documents and Settings\admin Shaddow\Pulpit\Untitled-1 cop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2267184" cy="108012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921476" cy="5616624"/>
          </a:xfrm>
        </p:spPr>
      </p:pic>
      <p:sp>
        <p:nvSpPr>
          <p:cNvPr id="5" name="Prostokąt 4"/>
          <p:cNvSpPr/>
          <p:nvPr/>
        </p:nvSpPr>
        <p:spPr>
          <a:xfrm>
            <a:off x="1753840" y="0"/>
            <a:ext cx="57506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Spiritus Vitae to 15 wspólników </a:t>
            </a:r>
          </a:p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 I, II i III klas o różnych profilach </a:t>
            </a:r>
            <a:endParaRPr lang="pl-P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D:\Documents and Settings\admin Shaddow\Pulpit\Untitled-1 cop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5664" cy="96029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8064896" cy="5356535"/>
          </a:xfrm>
        </p:spPr>
      </p:pic>
      <p:sp>
        <p:nvSpPr>
          <p:cNvPr id="6" name="Prostokąt 5"/>
          <p:cNvSpPr/>
          <p:nvPr/>
        </p:nvSpPr>
        <p:spPr>
          <a:xfrm>
            <a:off x="971600" y="6309320"/>
            <a:ext cx="7020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Od lewej: </a:t>
            </a:r>
            <a:r>
              <a:rPr lang="pl-PL" dirty="0" smtClean="0"/>
              <a:t>Bartosz Jakiel, Daria Zielińska, Joanna Przybysz i Paweł Kamiński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68529" y="0"/>
            <a:ext cx="7575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Oto nasza finałowa czwórka </a:t>
            </a:r>
            <a:endParaRPr lang="pl-PL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 descr="D:\Documents and Settings\admin Shaddow\Pulpit\Untitled-1 cop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71636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9512" y="2852936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Uważam, że warto realizować takie projekty, bo obserwowanie rozwoju młodzieży daje ogromną satysfakcję. Widzę jak ewaluuje ich podejście do realiów życia zawodowego i prowadzenia działalności. Takie projekty pozwalają nauczycielowi nieustannie się rozwijać i za każdym razem stawiać sobie wyżej poprzeczkę.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908720"/>
            <a:ext cx="470205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Opiekun</a:t>
            </a:r>
          </a:p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Pani Jowita Łubińska </a:t>
            </a:r>
            <a:endParaRPr lang="pl-PL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3" descr="D:\Documents and Settings\admin Shaddow\Pulpit\Untitled-1 cop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87672" cy="994598"/>
          </a:xfrm>
          <a:prstGeom prst="rect">
            <a:avLst/>
          </a:prstGeom>
          <a:noFill/>
          <a:effectLst/>
        </p:spPr>
      </p:pic>
      <p:pic>
        <p:nvPicPr>
          <p:cNvPr id="8" name="Obraz 7" descr="_DSC1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764441" y="1356241"/>
            <a:ext cx="6192688" cy="414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rostokąt z rogami zaokrąglonymi po przekątnej 43"/>
          <p:cNvSpPr/>
          <p:nvPr/>
        </p:nvSpPr>
        <p:spPr>
          <a:xfrm>
            <a:off x="0" y="4365104"/>
            <a:ext cx="1979712" cy="201622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z rogami zaokrąglonymi po przekątnej 39"/>
          <p:cNvSpPr/>
          <p:nvPr/>
        </p:nvSpPr>
        <p:spPr>
          <a:xfrm>
            <a:off x="2123728" y="4365104"/>
            <a:ext cx="2016224" cy="201622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 descr="D:\Documents and Settings\admin Shaddow\Pulpit\Untitled-1 cop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2267184" cy="1080120"/>
          </a:xfrm>
          <a:prstGeom prst="rect">
            <a:avLst/>
          </a:prstGeom>
          <a:noFill/>
          <a:effectLst/>
        </p:spPr>
      </p:pic>
      <p:sp>
        <p:nvSpPr>
          <p:cNvPr id="16" name="Prostokąt 15"/>
          <p:cNvSpPr/>
          <p:nvPr/>
        </p:nvSpPr>
        <p:spPr>
          <a:xfrm>
            <a:off x="1907704" y="0"/>
            <a:ext cx="3520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Konsultanci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67744" y="4365104"/>
            <a:ext cx="1872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b="1" dirty="0" smtClean="0"/>
              <a:t>konsultant ds. organizacji– </a:t>
            </a:r>
            <a:r>
              <a:rPr lang="pl-PL" sz="1050" dirty="0" smtClean="0"/>
              <a:t/>
            </a:r>
            <a:br>
              <a:rPr lang="pl-PL" sz="1050" dirty="0" smtClean="0"/>
            </a:br>
            <a:r>
              <a:rPr lang="pl-PL" sz="1050" dirty="0" smtClean="0"/>
              <a:t>Student, dyrektor naczelny Młodzieżowego Miniprzedsiębio-</a:t>
            </a:r>
          </a:p>
          <a:p>
            <a:r>
              <a:rPr lang="pl-PL" sz="1050" dirty="0" smtClean="0"/>
              <a:t>rstwa  „Ahooy” (działającego w roku szkolnym 2007/2008). Właściciel rozwijającego się biura projektowego „David project design”. Znawca organizacji pracy, którego słowa zawsze kierowały nas na właściwe tory.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2267744" y="3933056"/>
            <a:ext cx="221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p. Dawid Ławruszko</a:t>
            </a:r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0" y="39330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p. Andrzej Mazurczak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79512" y="4293097"/>
            <a:ext cx="1440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050" b="1" dirty="0" smtClean="0"/>
              <a:t> konsultant ds. promocji – </a:t>
            </a:r>
            <a:r>
              <a:rPr lang="pl-PL" sz="1050" dirty="0" smtClean="0"/>
              <a:t/>
            </a:r>
            <a:br>
              <a:rPr lang="pl-PL" sz="1050" dirty="0" smtClean="0"/>
            </a:br>
            <a:r>
              <a:rPr lang="pl-PL" sz="1050" dirty="0" smtClean="0"/>
              <a:t>Przedsiębiorca z wieloletnią praktyką. Ekspert w zakresie funkcjonowania przedsiębiorstw, który w każdym momencie umiał pomóc nam w znalezieniu najlepszego rozwiązania.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932040" y="3933056"/>
            <a:ext cx="215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p. Marzena Dzieża</a:t>
            </a:r>
            <a:endParaRPr lang="pl-PL" dirty="0"/>
          </a:p>
        </p:txBody>
      </p:sp>
      <p:sp>
        <p:nvSpPr>
          <p:cNvPr id="28" name="Prostokąt z rogami zaokrąglonymi po przekątnej 27"/>
          <p:cNvSpPr/>
          <p:nvPr/>
        </p:nvSpPr>
        <p:spPr>
          <a:xfrm>
            <a:off x="4716016" y="4365104"/>
            <a:ext cx="2160240" cy="187220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>
            <a:off x="4932040" y="4365104"/>
            <a:ext cx="1735948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050" b="1" dirty="0" smtClean="0"/>
              <a:t> konsultant ds. produkcji  </a:t>
            </a:r>
            <a:r>
              <a:rPr lang="pl-PL" sz="1050" dirty="0" smtClean="0"/>
              <a:t>-</a:t>
            </a:r>
          </a:p>
          <a:p>
            <a:pPr lvl="0"/>
            <a:r>
              <a:rPr lang="pl-PL" sz="1050" dirty="0" smtClean="0"/>
              <a:t>Kierownik Działu Statystyki i Marketingu SPZZOZ </a:t>
            </a:r>
            <a:r>
              <a:rPr lang="pl-PL" sz="1050" dirty="0" err="1" smtClean="0"/>
              <a:t>Medicam</a:t>
            </a:r>
            <a:r>
              <a:rPr lang="pl-PL" sz="1050" dirty="0" smtClean="0"/>
              <a:t> w Gryficach. Specjalistka w wielu dziedzinach, która w procesie produkcji wielokrotnie potrafiła doradzić nam najlepsze rozwiązanie, nie tylko stricte produkcyjne.</a:t>
            </a:r>
          </a:p>
        </p:txBody>
      </p:sp>
      <p:pic>
        <p:nvPicPr>
          <p:cNvPr id="14" name="Obraz 13" descr="DSC_4847.NEF.jpg"/>
          <p:cNvPicPr>
            <a:picLocks noChangeAspect="1"/>
          </p:cNvPicPr>
          <p:nvPr/>
        </p:nvPicPr>
        <p:blipFill>
          <a:blip r:embed="rId4" cstate="print"/>
          <a:srcRect r="-2108" b="37537"/>
          <a:stretch>
            <a:fillRect/>
          </a:stretch>
        </p:blipFill>
        <p:spPr>
          <a:xfrm>
            <a:off x="2051720" y="1412776"/>
            <a:ext cx="2736304" cy="2498365"/>
          </a:xfrm>
          <a:prstGeom prst="rect">
            <a:avLst/>
          </a:prstGeom>
        </p:spPr>
      </p:pic>
      <p:pic>
        <p:nvPicPr>
          <p:cNvPr id="15" name="Obraz 14" descr="img_7794_001.JPG"/>
          <p:cNvPicPr>
            <a:picLocks noChangeAspect="1"/>
          </p:cNvPicPr>
          <p:nvPr/>
        </p:nvPicPr>
        <p:blipFill>
          <a:blip r:embed="rId5" cstate="print"/>
          <a:srcRect l="13746" t="26650" r="43467" b="39392"/>
          <a:stretch>
            <a:fillRect/>
          </a:stretch>
        </p:blipFill>
        <p:spPr>
          <a:xfrm>
            <a:off x="0" y="1412776"/>
            <a:ext cx="2093993" cy="2492848"/>
          </a:xfrm>
          <a:prstGeom prst="rect">
            <a:avLst/>
          </a:prstGeom>
        </p:spPr>
      </p:pic>
      <p:pic>
        <p:nvPicPr>
          <p:cNvPr id="17" name="Obraz 16" descr="_DSC04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412776"/>
            <a:ext cx="2474410" cy="2520280"/>
          </a:xfrm>
          <a:prstGeom prst="rect">
            <a:avLst/>
          </a:prstGeom>
        </p:spPr>
      </p:pic>
      <p:pic>
        <p:nvPicPr>
          <p:cNvPr id="18" name="Obraz 17" descr="_DSC19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5047" y="1412777"/>
            <a:ext cx="2158953" cy="2520280"/>
          </a:xfrm>
          <a:prstGeom prst="rect">
            <a:avLst/>
          </a:prstGeom>
        </p:spPr>
      </p:pic>
      <p:sp>
        <p:nvSpPr>
          <p:cNvPr id="21" name="Prostokąt z rogami zaokrąglonymi po przekątnej 20"/>
          <p:cNvSpPr/>
          <p:nvPr/>
        </p:nvSpPr>
        <p:spPr>
          <a:xfrm>
            <a:off x="7092280" y="4365104"/>
            <a:ext cx="1889066" cy="1296144"/>
          </a:xfrm>
          <a:prstGeom prst="round2DiagRect">
            <a:avLst>
              <a:gd name="adj1" fmla="val 16667"/>
              <a:gd name="adj2" fmla="val 60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7236296" y="4437112"/>
            <a:ext cx="165618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050" dirty="0" smtClean="0">
                <a:solidFill>
                  <a:schemeClr val="bg1"/>
                </a:solidFill>
              </a:rPr>
              <a:t> </a:t>
            </a:r>
            <a:r>
              <a:rPr lang="pl-PL" sz="1050" b="1" dirty="0" smtClean="0"/>
              <a:t>konsultant ds. finansów– </a:t>
            </a:r>
            <a:r>
              <a:rPr lang="pl-PL" sz="1050" dirty="0" smtClean="0"/>
              <a:t/>
            </a:r>
            <a:br>
              <a:rPr lang="pl-PL" sz="1050" dirty="0" smtClean="0"/>
            </a:br>
            <a:r>
              <a:rPr lang="pl-PL" sz="1050" dirty="0" smtClean="0"/>
              <a:t>Główna księgowa naszego liceum. Ekspert w dziedzinie finansów, której porady niejednokrotnie chroniły nas przed popełnieniem błędów.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7055768" y="39330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p. Sylwia </a:t>
            </a:r>
            <a:r>
              <a:rPr lang="pl-PL" b="1" dirty="0" err="1" smtClean="0"/>
              <a:t>Brusznicka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DSC_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98603" cy="3356992"/>
          </a:xfrm>
          <a:prstGeom prst="rect">
            <a:avLst/>
          </a:prstGeom>
        </p:spPr>
      </p:pic>
      <p:pic>
        <p:nvPicPr>
          <p:cNvPr id="14" name="Obraz 13" descr="247634_190925170959372_721600_n.jpg"/>
          <p:cNvPicPr>
            <a:picLocks noChangeAspect="1"/>
          </p:cNvPicPr>
          <p:nvPr/>
        </p:nvPicPr>
        <p:blipFill>
          <a:blip r:embed="rId4" cstate="print"/>
          <a:srcRect l="41935"/>
          <a:stretch>
            <a:fillRect/>
          </a:stretch>
        </p:blipFill>
        <p:spPr>
          <a:xfrm>
            <a:off x="2267744" y="0"/>
            <a:ext cx="2376264" cy="3348372"/>
          </a:xfrm>
          <a:prstGeom prst="rect">
            <a:avLst/>
          </a:prstGeom>
        </p:spPr>
      </p:pic>
      <p:pic>
        <p:nvPicPr>
          <p:cNvPr id="15" name="Obraz 14" descr="168629_161685187213389_100001157250413_311024_2614834_n.jpg"/>
          <p:cNvPicPr>
            <a:picLocks noChangeAspect="1"/>
          </p:cNvPicPr>
          <p:nvPr/>
        </p:nvPicPr>
        <p:blipFill>
          <a:blip r:embed="rId5" cstate="print"/>
          <a:srcRect l="8664" r="26354" b="4207"/>
          <a:stretch>
            <a:fillRect/>
          </a:stretch>
        </p:blipFill>
        <p:spPr>
          <a:xfrm>
            <a:off x="4572000" y="0"/>
            <a:ext cx="2448272" cy="3356992"/>
          </a:xfrm>
          <a:prstGeom prst="rect">
            <a:avLst/>
          </a:prstGeom>
        </p:spPr>
      </p:pic>
      <p:sp>
        <p:nvSpPr>
          <p:cNvPr id="16" name="Prostokąt z rogami zaokrąglonymi po przekątnej 15"/>
          <p:cNvSpPr/>
          <p:nvPr/>
        </p:nvSpPr>
        <p:spPr>
          <a:xfrm>
            <a:off x="4716016" y="3933056"/>
            <a:ext cx="2448272" cy="129614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 rogami zaokrąglonymi po przekątnej 16"/>
          <p:cNvSpPr/>
          <p:nvPr/>
        </p:nvSpPr>
        <p:spPr>
          <a:xfrm>
            <a:off x="1835696" y="4005064"/>
            <a:ext cx="2880320" cy="100811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835696" y="4005064"/>
            <a:ext cx="27363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050" b="1" dirty="0" smtClean="0"/>
              <a:t>konsultant ds. reklamy- </a:t>
            </a:r>
          </a:p>
          <a:p>
            <a:pPr lvl="0"/>
            <a:r>
              <a:rPr lang="pl-PL" sz="1050" dirty="0" smtClean="0"/>
              <a:t>Dyrektor </a:t>
            </a:r>
            <a:r>
              <a:rPr lang="pl-PL" sz="1050" i="1" dirty="0" smtClean="0"/>
              <a:t>Radia Plus Gryfice</a:t>
            </a:r>
            <a:r>
              <a:rPr lang="pl-PL" sz="1050" dirty="0" smtClean="0"/>
              <a:t> oraz tygodnika </a:t>
            </a:r>
            <a:r>
              <a:rPr lang="pl-PL" sz="1050" i="1" dirty="0" smtClean="0"/>
              <a:t>Nasz Głos Z Wybrzeża. </a:t>
            </a:r>
            <a:r>
              <a:rPr lang="pl-PL" sz="1050" dirty="0" smtClean="0"/>
              <a:t>Niezastąpiona pomoc przy kwestiach związanych z promocją radiową oraz wszystkimi reklamami zamieszczanymi na łamach gazet.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932040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p. Hubert Dyba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4716016" y="4005064"/>
            <a:ext cx="252028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b="1" dirty="0" smtClean="0"/>
              <a:t>konsultant ds.  organizacji - </a:t>
            </a:r>
            <a:r>
              <a:rPr lang="pl-PL" sz="1050" dirty="0" smtClean="0"/>
              <a:t>Certyfikowany trener rozwoju osobistego. Profesjonalista </a:t>
            </a:r>
            <a:br>
              <a:rPr lang="pl-PL" sz="1050" dirty="0" smtClean="0"/>
            </a:br>
            <a:r>
              <a:rPr lang="pl-PL" sz="1050" dirty="0" smtClean="0"/>
              <a:t>w dziedzinach rozwoju osobis-tego oraz kompetencji bizneso-wych, którego opinie pozwoliły nam na wypracowanie właści-wej strategii kolejnych działań</a:t>
            </a:r>
            <a:r>
              <a:rPr lang="pl-PL" sz="1400" dirty="0" smtClean="0"/>
              <a:t>.</a:t>
            </a:r>
            <a:endParaRPr lang="pl-PL" dirty="0" smtClean="0"/>
          </a:p>
        </p:txBody>
      </p:sp>
      <p:sp>
        <p:nvSpPr>
          <p:cNvPr id="21" name="Prostokąt z rogami zaokrąglonymi po przekątnej 20"/>
          <p:cNvSpPr/>
          <p:nvPr/>
        </p:nvSpPr>
        <p:spPr>
          <a:xfrm>
            <a:off x="0" y="3861048"/>
            <a:ext cx="1872208" cy="1440160"/>
          </a:xfrm>
          <a:prstGeom prst="round2DiagRect">
            <a:avLst>
              <a:gd name="adj1" fmla="val 16667"/>
              <a:gd name="adj2" fmla="val 1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050" b="1" dirty="0" smtClean="0"/>
              <a:t>konsultant ds. marketingu </a:t>
            </a:r>
            <a:r>
              <a:rPr lang="pl-PL" sz="1050" dirty="0" smtClean="0"/>
              <a:t>–</a:t>
            </a:r>
          </a:p>
          <a:p>
            <a:pPr lvl="0"/>
            <a:r>
              <a:rPr lang="pl-PL" sz="1050" dirty="0" smtClean="0"/>
              <a:t>Nauczyciel informatyki z naszego liceum. Osoba, na którą mogliśmy liczyć w każdej chwili, gdy potrzebna była pomoc techniczna w kwestiach związanych z Internetem.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0" y="3429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 p. Artur Lech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195736" y="34290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Ks. Sylwester </a:t>
            </a:r>
            <a:r>
              <a:rPr lang="pl-PL" b="1" dirty="0" err="1" smtClean="0"/>
              <a:t>Marcula</a:t>
            </a:r>
            <a:endParaRPr lang="pl-PL" dirty="0"/>
          </a:p>
        </p:txBody>
      </p:sp>
      <p:pic>
        <p:nvPicPr>
          <p:cNvPr id="24" name="Picture 3" descr="D:\Documents and Settings\admin Shaddow\Pulpit\Untitled-1 copy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38528"/>
            <a:ext cx="1720081" cy="819472"/>
          </a:xfrm>
          <a:prstGeom prst="rect">
            <a:avLst/>
          </a:prstGeom>
          <a:noFill/>
          <a:effectLst/>
        </p:spPr>
      </p:pic>
      <p:pic>
        <p:nvPicPr>
          <p:cNvPr id="25" name="Obraz 24" descr="a13238472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0"/>
            <a:ext cx="2123728" cy="335699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7092280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 p. Izabela </a:t>
            </a:r>
            <a:r>
              <a:rPr lang="pl-PL" b="1" dirty="0" err="1" smtClean="0"/>
              <a:t>Herba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7" name="Prostokąt z rogami zaokrąglonymi po przekątnej 26"/>
          <p:cNvSpPr/>
          <p:nvPr/>
        </p:nvSpPr>
        <p:spPr>
          <a:xfrm>
            <a:off x="7164288" y="3861048"/>
            <a:ext cx="1979712" cy="187220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050" b="1" dirty="0" smtClean="0"/>
              <a:t>konsultant ds. marketingu - </a:t>
            </a:r>
            <a:r>
              <a:rPr lang="pl-PL" sz="1050" dirty="0" smtClean="0"/>
              <a:t>Dyrektor Powiatowego Centrum Marketingu, Rozwoju Gospodarczego i Integracji Europejskiej. Specjalistka w dziedzinach marketingu, której znaczenie ukazywało się podczas kształtowania kolejnych kampanii marketingowych.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Documents and Settings\admin Shaddow\Pulpit\Untitled-1 cop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267744" cy="1080387"/>
          </a:xfrm>
          <a:prstGeom prst="rect">
            <a:avLst/>
          </a:prstGeom>
          <a:noFill/>
          <a:effectLst/>
        </p:spPr>
      </p:pic>
      <p:sp>
        <p:nvSpPr>
          <p:cNvPr id="7" name="Prostokąt 6"/>
          <p:cNvSpPr/>
          <p:nvPr/>
        </p:nvSpPr>
        <p:spPr>
          <a:xfrm>
            <a:off x="3987876" y="129406"/>
            <a:ext cx="2790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Produkt 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81944" y="976639"/>
            <a:ext cx="725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l-PL" sz="1600" dirty="0" smtClean="0"/>
              <a:t> Zestaw firmy Spiritus </a:t>
            </a:r>
            <a:r>
              <a:rPr lang="pl-PL" sz="1600" dirty="0" err="1" smtClean="0"/>
              <a:t>Vitae</a:t>
            </a:r>
            <a:r>
              <a:rPr lang="pl-PL" sz="1600" dirty="0" smtClean="0"/>
              <a:t> nie jest zwykłym gadżetem, ma przysłużyć  się do ratowania ludzkiego życia.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2008" y="3789040"/>
            <a:ext cx="9036496" cy="107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600" dirty="0" smtClean="0"/>
              <a:t>  Najważniejszą zaletą produktu, a także całego miniprzedsiębiorstwa jest fakt, że podejmuje jakże ważny problem społeczny nauki udzielania pierwszej pomocy, przez co  </a:t>
            </a:r>
            <a:r>
              <a:rPr lang="pl-PL" sz="1600" b="1" dirty="0" smtClean="0">
                <a:solidFill>
                  <a:srgbClr val="FFFF00"/>
                </a:solidFill>
              </a:rPr>
              <a:t>firma staje się odpowiedzialna społecznie</a:t>
            </a:r>
            <a:r>
              <a:rPr lang="pl-PL" sz="1600" dirty="0" smtClean="0"/>
              <a:t>. </a:t>
            </a:r>
            <a:r>
              <a:rPr lang="pl-PL" sz="1600" b="1" dirty="0" smtClean="0">
                <a:solidFill>
                  <a:srgbClr val="FFFF00"/>
                </a:solidFill>
              </a:rPr>
              <a:t>Edukujemy</a:t>
            </a:r>
            <a:r>
              <a:rPr lang="pl-PL" sz="1600" dirty="0" smtClean="0"/>
              <a:t>, tak aby osoby do których zdołamy dotrzeć, były odpowiednio przeszkolone, a  także zabezpieczone poprzez  posiadanie naszego zestawu.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2348880"/>
            <a:ext cx="3911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600" dirty="0" smtClean="0"/>
              <a:t>  Opakowanie jest </a:t>
            </a:r>
            <a:r>
              <a:rPr lang="pl-PL" sz="1600" b="1" dirty="0" smtClean="0">
                <a:solidFill>
                  <a:srgbClr val="FFFF00"/>
                </a:solidFill>
              </a:rPr>
              <a:t>podręczne</a:t>
            </a:r>
            <a:r>
              <a:rPr lang="pl-PL" sz="1600" dirty="0" smtClean="0"/>
              <a:t>, </a:t>
            </a:r>
            <a:r>
              <a:rPr lang="pl-PL" sz="1600" b="1" dirty="0" smtClean="0">
                <a:solidFill>
                  <a:srgbClr val="FFFF00"/>
                </a:solidFill>
              </a:rPr>
              <a:t>praktyczne</a:t>
            </a:r>
            <a:r>
              <a:rPr lang="pl-PL" sz="1600" dirty="0" smtClean="0"/>
              <a:t>,  niezwykle </a:t>
            </a:r>
            <a:r>
              <a:rPr lang="pl-PL" sz="1600" b="1" dirty="0" smtClean="0">
                <a:solidFill>
                  <a:srgbClr val="FFFF00"/>
                </a:solidFill>
              </a:rPr>
              <a:t>trwałe</a:t>
            </a:r>
            <a:r>
              <a:rPr lang="pl-PL" sz="1600" dirty="0" smtClean="0"/>
              <a:t> i odporne na różnego rodzaju uszkodzenia, tak aby zawartość zestawu nie została uszkodzona. Lateksowe rękawiczki,  są </a:t>
            </a:r>
            <a:r>
              <a:rPr lang="pl-PL" sz="1600" b="1" dirty="0" smtClean="0">
                <a:solidFill>
                  <a:srgbClr val="FFFF00"/>
                </a:solidFill>
              </a:rPr>
              <a:t>hipoalergiczne</a:t>
            </a:r>
            <a:r>
              <a:rPr lang="pl-PL" sz="1600" dirty="0" smtClean="0"/>
              <a:t>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95936" y="1556792"/>
            <a:ext cx="5148064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600" dirty="0" smtClean="0"/>
              <a:t>  Od podobnych produktów na rynku odróżnia go to, że jest dostosowany do </a:t>
            </a:r>
            <a:r>
              <a:rPr lang="pl-PL" sz="1600" b="1" dirty="0" smtClean="0">
                <a:solidFill>
                  <a:srgbClr val="FFFF00"/>
                </a:solidFill>
              </a:rPr>
              <a:t>potrzeb indywidualnego klienta</a:t>
            </a:r>
            <a:r>
              <a:rPr lang="pl-PL" sz="1600" dirty="0" smtClean="0"/>
              <a:t>, czy produkowany pod specjalne zamówienie. Chcemy spełniać wszystkie oczekiwania klienta, dlatego  opakowania tworzymy samodzielnie.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2008" y="1501333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600" dirty="0" smtClean="0"/>
              <a:t>Produkt na rynku był wcześniej mało popularny, przeważnie nieznany, społeczeń-stwo nie miało potrzeby jego posiadania.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995936" y="285293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600" dirty="0" smtClean="0"/>
              <a:t>  Nasz zestaw jest </a:t>
            </a:r>
            <a:r>
              <a:rPr lang="pl-PL" sz="1600" b="1" dirty="0" smtClean="0">
                <a:solidFill>
                  <a:srgbClr val="FFFF00"/>
                </a:solidFill>
              </a:rPr>
              <a:t>prospołeczny</a:t>
            </a:r>
            <a:r>
              <a:rPr lang="pl-PL" sz="1600" dirty="0" smtClean="0"/>
              <a:t> oraz </a:t>
            </a:r>
            <a:r>
              <a:rPr lang="pl-PL" sz="1600" b="1" dirty="0" err="1" smtClean="0">
                <a:solidFill>
                  <a:srgbClr val="FFFF00"/>
                </a:solidFill>
              </a:rPr>
              <a:t>promedyczny</a:t>
            </a:r>
            <a:r>
              <a:rPr lang="pl-PL" sz="1600" b="1" dirty="0" smtClean="0">
                <a:solidFill>
                  <a:srgbClr val="FFFF00"/>
                </a:solidFill>
              </a:rPr>
              <a:t>,</a:t>
            </a:r>
            <a:r>
              <a:rPr lang="pl-PL" sz="1600" dirty="0" smtClean="0">
                <a:solidFill>
                  <a:srgbClr val="FFFF00"/>
                </a:solidFill>
              </a:rPr>
              <a:t> </a:t>
            </a:r>
            <a:r>
              <a:rPr lang="pl-PL" sz="1600" dirty="0" smtClean="0"/>
              <a:t>podejmuje </a:t>
            </a:r>
            <a:r>
              <a:rPr lang="pl-PL" sz="1600" b="1" dirty="0" smtClean="0">
                <a:solidFill>
                  <a:srgbClr val="FFFF00"/>
                </a:solidFill>
              </a:rPr>
              <a:t>problematykę udzielania pierwszej pomocy </a:t>
            </a:r>
            <a:r>
              <a:rPr lang="pl-PL" sz="1600" dirty="0" smtClean="0"/>
              <a:t>oraz bezpieczeństwa osoby jej udzielającej. </a:t>
            </a:r>
          </a:p>
        </p:txBody>
      </p:sp>
      <p:pic>
        <p:nvPicPr>
          <p:cNvPr id="16" name="Obraz 15" descr="Deskto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69160"/>
            <a:ext cx="914400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 and Settings\admin Shaddow\Pulpit\Untitled-1 cop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2267186" cy="1080120"/>
          </a:xfrm>
          <a:prstGeom prst="rect">
            <a:avLst/>
          </a:prstGeom>
          <a:noFill/>
          <a:effectLst/>
        </p:spPr>
      </p:pic>
      <p:sp>
        <p:nvSpPr>
          <p:cNvPr id="5" name="pole tekstowe 4"/>
          <p:cNvSpPr txBox="1"/>
          <p:nvPr/>
        </p:nvSpPr>
        <p:spPr>
          <a:xfrm>
            <a:off x="899592" y="321297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429124" y="0"/>
            <a:ext cx="2432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Sukcesy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2132856"/>
            <a:ext cx="44291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 smtClean="0"/>
              <a:t>Aktywności :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1600" dirty="0" smtClean="0"/>
              <a:t>Konferencja ”Szkoła z Pasją” (16.12.11r.) Premiera naszego produktu;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1600" dirty="0" smtClean="0"/>
              <a:t>WOŚP (08.01.12r.) - Stoisko w centrum miasta oraz działalność dobroczynna (m.in. włączenie się  w licytacje charytatywne);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1600" dirty="0" smtClean="0"/>
              <a:t>Stałe stoisko w naszej szkole (oraz pokazy dla każdej klasy, rady pedagogicznej);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1600" dirty="0" smtClean="0"/>
              <a:t>Walentynki (14.02.12r.), Dzień Kobiet (08.03.12r.)</a:t>
            </a:r>
            <a:r>
              <a:rPr lang="pl-PL" sz="1600" dirty="0"/>
              <a:t> </a:t>
            </a:r>
            <a:r>
              <a:rPr lang="pl-PL" sz="1600" dirty="0" smtClean="0"/>
              <a:t>- sprzedaż  na ulicach Gryfic;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1600" dirty="0" smtClean="0"/>
              <a:t>Pokazy  w Powiatowej Komendzie Straży Pożarnej (27-29.02.12r.);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1600" dirty="0" smtClean="0"/>
              <a:t>Pokazy  dla uczniów innych szkól istniejących </a:t>
            </a:r>
            <a:br>
              <a:rPr lang="pl-PL" sz="1600" dirty="0" smtClean="0"/>
            </a:br>
            <a:r>
              <a:rPr lang="pl-PL" sz="1600" dirty="0" smtClean="0"/>
              <a:t>w naszym mieście (Liceum Plastyczne, Zaoczne, TOM, Gimnazjum nr 2 i nr 3, Szkoła Strażacka.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1600" dirty="0" smtClean="0"/>
              <a:t>Pokaz w Gryfickim Urzędzie Skarbowym (20.03.12r)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980728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		Najbardziej dumni jesteśmy z tego, że udało nam się wypromować produkt, który wcześniej nie był popularny, </a:t>
            </a:r>
            <a:r>
              <a:rPr lang="pl-PL" sz="1600" b="1" dirty="0" smtClean="0">
                <a:solidFill>
                  <a:srgbClr val="FFFF00"/>
                </a:solidFill>
              </a:rPr>
              <a:t>wzbudziliśmy chęć posiadania go</a:t>
            </a:r>
            <a:r>
              <a:rPr lang="pl-PL" sz="1600" dirty="0" smtClean="0"/>
              <a:t>. Udało nam się dotrzeć do wielu grup społecznych oraz zmienić podejście mieszkańców naszego powiatu do udzielania pierwszej pomocy i nauczyć ich jej podstaw.  W ten sposób </a:t>
            </a:r>
            <a:r>
              <a:rPr lang="pl-PL" sz="1600" b="1" dirty="0" smtClean="0">
                <a:solidFill>
                  <a:srgbClr val="FFFF00"/>
                </a:solidFill>
              </a:rPr>
              <a:t>przyczyniamy się do zwiększenia bezpieczeństwa naszej lokalnej społeczności.</a:t>
            </a:r>
            <a:r>
              <a:rPr lang="pl-PL" sz="1600" dirty="0" smtClean="0">
                <a:solidFill>
                  <a:srgbClr val="FFFF00"/>
                </a:solidFill>
              </a:rPr>
              <a:t>  </a:t>
            </a:r>
            <a:endParaRPr lang="pl-PL" sz="1600" dirty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72000" y="2056686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 smtClean="0"/>
              <a:t>Osiągnięcia :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  Uzyskanie nieodpłatnie treningowego urządzenia AED od producenta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 Rekomendacja prof. </a:t>
            </a:r>
            <a:r>
              <a:rPr lang="pl-PL" sz="1600" dirty="0" err="1" smtClean="0"/>
              <a:t>nadzw</a:t>
            </a:r>
            <a:r>
              <a:rPr lang="pl-PL" sz="1600" dirty="0" smtClean="0"/>
              <a:t>. dr hab. </a:t>
            </a:r>
            <a:br>
              <a:rPr lang="pl-PL" sz="1600" dirty="0" smtClean="0"/>
            </a:br>
            <a:r>
              <a:rPr lang="pl-PL" sz="1600" dirty="0" smtClean="0"/>
              <a:t>n. med</a:t>
            </a:r>
            <a:r>
              <a:rPr lang="pl-PL" sz="1600" b="1" dirty="0" smtClean="0"/>
              <a:t>.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smtClean="0">
                <a:solidFill>
                  <a:srgbClr val="FFFF00"/>
                </a:solidFill>
              </a:rPr>
              <a:t>Jacka Rudnickiego  </a:t>
            </a:r>
            <a:r>
              <a:rPr lang="pl-PL" sz="1600" dirty="0" smtClean="0"/>
              <a:t>(PAM Szczecin)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600" dirty="0" smtClean="0"/>
              <a:t>  Pozyskanie partnerów oraz sponsorów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  Zorganizowanie spotkania z </a:t>
            </a:r>
            <a:r>
              <a:rPr lang="pl-PL" sz="1600" b="1" dirty="0" smtClean="0">
                <a:solidFill>
                  <a:srgbClr val="FFFF00"/>
                </a:solidFill>
              </a:rPr>
              <a:t>dyrektorem ds. lecznictwa gryfickiego szpitala</a:t>
            </a:r>
            <a:r>
              <a:rPr lang="pl-PL" sz="1600" dirty="0" smtClean="0"/>
              <a:t>, podczas którego prześledziliśmy całą drogę, jaką przechodzi poszkodowana osoba przywieziona do szpitala       np. z wypadku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600" dirty="0" smtClean="0"/>
              <a:t>  Podjęcie współpracy na platformie </a:t>
            </a:r>
          </a:p>
          <a:p>
            <a:pPr algn="just"/>
            <a:r>
              <a:rPr lang="pl-PL" sz="1600" b="1" dirty="0" smtClean="0">
                <a:solidFill>
                  <a:srgbClr val="FFFF00"/>
                </a:solidFill>
              </a:rPr>
              <a:t>http://ewb.ja-ye.org/ </a:t>
            </a:r>
            <a:r>
              <a:rPr lang="pl-PL" sz="1600" dirty="0" smtClean="0"/>
              <a:t>z firmami z innych krajów.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Przeprowadzanie pokazów  RKO z wykorzystaniem </a:t>
            </a:r>
            <a:r>
              <a:rPr lang="pl-PL" sz="1600" b="1" dirty="0" smtClean="0">
                <a:solidFill>
                  <a:srgbClr val="FFFF00"/>
                </a:solidFill>
              </a:rPr>
              <a:t>AED  dla ponad 900  osób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  Nagranie wspólnie z regionalną telewizją </a:t>
            </a:r>
            <a:r>
              <a:rPr lang="pl-PL" sz="1600" dirty="0" err="1" smtClean="0"/>
              <a:t>Telsat</a:t>
            </a:r>
            <a:r>
              <a:rPr lang="pl-PL" sz="1600" dirty="0" smtClean="0"/>
              <a:t> materiału szkoleniowego z zakresu udzielania pierwszej pomocy, który następnie przez tydzień był emitowany na jej antenie.</a:t>
            </a:r>
          </a:p>
        </p:txBody>
      </p:sp>
      <p:pic>
        <p:nvPicPr>
          <p:cNvPr id="11" name="pirac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 and Settings\admin Shaddow\Pulpit\Untitled-1 cop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267184" cy="1080120"/>
          </a:xfrm>
          <a:prstGeom prst="rect">
            <a:avLst/>
          </a:prstGeom>
          <a:noFill/>
          <a:effectLst/>
        </p:spPr>
      </p:pic>
      <p:sp>
        <p:nvSpPr>
          <p:cNvPr id="6" name="Prostokąt 5"/>
          <p:cNvSpPr/>
          <p:nvPr/>
        </p:nvSpPr>
        <p:spPr>
          <a:xfrm>
            <a:off x="2339752" y="332656"/>
            <a:ext cx="5309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Wyniki finansowe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12160" y="198884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Wyniki  finansowe do miesiąca kwietnia br. roku 2012.  </a:t>
            </a:r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23528" y="1988840"/>
          <a:ext cx="5544616" cy="41764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6457"/>
                <a:gridCol w="1428159"/>
              </a:tblGrid>
              <a:tr h="835747">
                <a:tc>
                  <a:txBody>
                    <a:bodyPr/>
                    <a:lstStyle/>
                    <a:p>
                      <a:r>
                        <a:rPr lang="pl-PL" dirty="0" smtClean="0"/>
                        <a:t>Przychody netto ze sprzedaży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4130,74 zł</a:t>
                      </a:r>
                      <a:endParaRPr lang="pl-PL" dirty="0"/>
                    </a:p>
                  </a:txBody>
                  <a:tcPr/>
                </a:tc>
              </a:tr>
              <a:tr h="716354">
                <a:tc>
                  <a:txBody>
                    <a:bodyPr/>
                    <a:lstStyle/>
                    <a:p>
                      <a:r>
                        <a:rPr lang="pl-PL" b="1" dirty="0" smtClean="0"/>
                        <a:t>Koszty działalności 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1968,07 zł</a:t>
                      </a:r>
                      <a:endParaRPr lang="pl-PL" b="1" dirty="0"/>
                    </a:p>
                  </a:txBody>
                  <a:tcPr/>
                </a:tc>
              </a:tr>
              <a:tr h="113915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Pozostałe przychody operacyjne 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pl-PL" b="0" dirty="0" smtClean="0"/>
                        <a:t>darowizna</a:t>
                      </a:r>
                      <a:endParaRPr lang="pl-P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b="1" dirty="0" smtClean="0"/>
                    </a:p>
                    <a:p>
                      <a:r>
                        <a:rPr lang="pl-PL" b="1" dirty="0" smtClean="0"/>
                        <a:t>1250 zł</a:t>
                      </a:r>
                      <a:endParaRPr lang="pl-PL" b="1" dirty="0"/>
                    </a:p>
                  </a:txBody>
                  <a:tcPr/>
                </a:tc>
              </a:tr>
              <a:tr h="742606"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Podatek dochodowy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143 zł</a:t>
                      </a:r>
                      <a:endParaRPr lang="pl-PL" b="1" dirty="0"/>
                    </a:p>
                  </a:txBody>
                  <a:tcPr/>
                </a:tc>
              </a:tr>
              <a:tr h="742606">
                <a:tc>
                  <a:txBody>
                    <a:bodyPr/>
                    <a:lstStyle/>
                    <a:p>
                      <a:r>
                        <a:rPr lang="pl-PL" b="1" dirty="0" smtClean="0"/>
                        <a:t>Kapitał</a:t>
                      </a:r>
                      <a:r>
                        <a:rPr lang="pl-PL" b="1" baseline="0" dirty="0" smtClean="0"/>
                        <a:t> własny 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600 zł</a:t>
                      </a:r>
                      <a:endParaRPr lang="pl-PL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2045</TotalTime>
  <Words>611</Words>
  <Application>Microsoft Office PowerPoint</Application>
  <PresentationFormat>Pokaz na ekranie (4:3)</PresentationFormat>
  <Paragraphs>76</Paragraphs>
  <Slides>10</Slides>
  <Notes>3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Asiek</dc:creator>
  <cp:lastModifiedBy>FMP</cp:lastModifiedBy>
  <cp:revision>360</cp:revision>
  <dcterms:created xsi:type="dcterms:W3CDTF">2012-03-06T19:15:35Z</dcterms:created>
  <dcterms:modified xsi:type="dcterms:W3CDTF">2012-05-21T21:26:02Z</dcterms:modified>
</cp:coreProperties>
</file>