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0" r:id="rId3"/>
    <p:sldId id="268" r:id="rId4"/>
    <p:sldId id="269" r:id="rId5"/>
    <p:sldId id="264" r:id="rId6"/>
    <p:sldId id="266" r:id="rId7"/>
    <p:sldId id="262" r:id="rId8"/>
    <p:sldId id="265" r:id="rId9"/>
    <p:sldId id="263" r:id="rId10"/>
    <p:sldId id="267" r:id="rId1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474" autoAdjust="0"/>
  </p:normalViewPr>
  <p:slideViewPr>
    <p:cSldViewPr>
      <p:cViewPr>
        <p:scale>
          <a:sx n="60" d="100"/>
          <a:sy n="60" d="100"/>
        </p:scale>
        <p:origin x="-1656" y="-27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83757102-AF99-46B7-A8D9-B62ABA2CF15B}" type="datetimeFigureOut">
              <a:rPr lang="pl-PL" smtClean="0"/>
              <a:pPr/>
              <a:t>2012-05-23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AD62560-DB8C-40CB-B44D-A421BDCD56FB}" type="slidenum">
              <a:rPr lang="pl-PL" smtClean="0"/>
              <a:pPr/>
              <a:t>‹#›</a:t>
            </a:fld>
            <a:endParaRPr lang="pl-PL"/>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3757102-AF99-46B7-A8D9-B62ABA2CF15B}" type="datetimeFigureOut">
              <a:rPr lang="pl-PL" smtClean="0"/>
              <a:pPr/>
              <a:t>2012-05-23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AD62560-DB8C-40CB-B44D-A421BDCD56FB}" type="slidenum">
              <a:rPr lang="pl-PL" smtClean="0"/>
              <a:pPr/>
              <a:t>‹#›</a:t>
            </a:fld>
            <a:endParaRPr lang="pl-PL"/>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3757102-AF99-46B7-A8D9-B62ABA2CF15B}" type="datetimeFigureOut">
              <a:rPr lang="pl-PL" smtClean="0"/>
              <a:pPr/>
              <a:t>2012-05-23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AD62560-DB8C-40CB-B44D-A421BDCD56FB}" type="slidenum">
              <a:rPr lang="pl-PL" smtClean="0"/>
              <a:pPr/>
              <a:t>‹#›</a:t>
            </a:fld>
            <a:endParaRPr lang="pl-PL"/>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3757102-AF99-46B7-A8D9-B62ABA2CF15B}" type="datetimeFigureOut">
              <a:rPr lang="pl-PL" smtClean="0"/>
              <a:pPr/>
              <a:t>2012-05-23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AD62560-DB8C-40CB-B44D-A421BDCD56FB}" type="slidenum">
              <a:rPr lang="pl-PL" smtClean="0"/>
              <a:pPr/>
              <a:t>‹#›</a:t>
            </a:fld>
            <a:endParaRPr lang="pl-PL"/>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83757102-AF99-46B7-A8D9-B62ABA2CF15B}" type="datetimeFigureOut">
              <a:rPr lang="pl-PL" smtClean="0"/>
              <a:pPr/>
              <a:t>2012-05-23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AD62560-DB8C-40CB-B44D-A421BDCD56FB}" type="slidenum">
              <a:rPr lang="pl-PL" smtClean="0"/>
              <a:pPr/>
              <a:t>‹#›</a:t>
            </a:fld>
            <a:endParaRPr lang="pl-PL"/>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83757102-AF99-46B7-A8D9-B62ABA2CF15B}" type="datetimeFigureOut">
              <a:rPr lang="pl-PL" smtClean="0"/>
              <a:pPr/>
              <a:t>2012-05-23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AD62560-DB8C-40CB-B44D-A421BDCD56FB}" type="slidenum">
              <a:rPr lang="pl-PL" smtClean="0"/>
              <a:pPr/>
              <a:t>‹#›</a:t>
            </a:fld>
            <a:endParaRPr lang="pl-PL"/>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83757102-AF99-46B7-A8D9-B62ABA2CF15B}" type="datetimeFigureOut">
              <a:rPr lang="pl-PL" smtClean="0"/>
              <a:pPr/>
              <a:t>2012-05-23</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CAD62560-DB8C-40CB-B44D-A421BDCD56FB}" type="slidenum">
              <a:rPr lang="pl-PL" smtClean="0"/>
              <a:pPr/>
              <a:t>‹#›</a:t>
            </a:fld>
            <a:endParaRPr lang="pl-PL"/>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83757102-AF99-46B7-A8D9-B62ABA2CF15B}" type="datetimeFigureOut">
              <a:rPr lang="pl-PL" smtClean="0"/>
              <a:pPr/>
              <a:t>2012-05-23</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CAD62560-DB8C-40CB-B44D-A421BDCD56FB}" type="slidenum">
              <a:rPr lang="pl-PL" smtClean="0"/>
              <a:pPr/>
              <a:t>‹#›</a:t>
            </a:fld>
            <a:endParaRPr lang="pl-PL"/>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83757102-AF99-46B7-A8D9-B62ABA2CF15B}" type="datetimeFigureOut">
              <a:rPr lang="pl-PL" smtClean="0"/>
              <a:pPr/>
              <a:t>2012-05-23</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CAD62560-DB8C-40CB-B44D-A421BDCD56FB}" type="slidenum">
              <a:rPr lang="pl-PL" smtClean="0"/>
              <a:pPr/>
              <a:t>‹#›</a:t>
            </a:fld>
            <a:endParaRPr lang="pl-PL"/>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3757102-AF99-46B7-A8D9-B62ABA2CF15B}" type="datetimeFigureOut">
              <a:rPr lang="pl-PL" smtClean="0"/>
              <a:pPr/>
              <a:t>2012-05-23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AD62560-DB8C-40CB-B44D-A421BDCD56FB}" type="slidenum">
              <a:rPr lang="pl-PL" smtClean="0"/>
              <a:pPr/>
              <a:t>‹#›</a:t>
            </a:fld>
            <a:endParaRPr lang="pl-PL"/>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3757102-AF99-46B7-A8D9-B62ABA2CF15B}" type="datetimeFigureOut">
              <a:rPr lang="pl-PL" smtClean="0"/>
              <a:pPr/>
              <a:t>2012-05-23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AD62560-DB8C-40CB-B44D-A421BDCD56FB}" type="slidenum">
              <a:rPr lang="pl-PL" smtClean="0"/>
              <a:pPr/>
              <a:t>‹#›</a:t>
            </a:fld>
            <a:endParaRPr lang="pl-PL"/>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757102-AF99-46B7-A8D9-B62ABA2CF15B}" type="datetimeFigureOut">
              <a:rPr lang="pl-PL" smtClean="0"/>
              <a:pPr/>
              <a:t>2012-05-23</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D62560-DB8C-40CB-B44D-A421BDCD56FB}"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stretch>
            <a:fillRect l="-1000" r="-1000"/>
          </a:stretch>
        </a:blipFill>
        <a:effectLst/>
      </p:bgPr>
    </p:bg>
    <p:spTree>
      <p:nvGrpSpPr>
        <p:cNvPr id="1" name=""/>
        <p:cNvGrpSpPr/>
        <p:nvPr/>
      </p:nvGrpSpPr>
      <p:grpSpPr>
        <a:xfrm>
          <a:off x="0" y="0"/>
          <a:ext cx="0" cy="0"/>
          <a:chOff x="0" y="0"/>
          <a:chExt cx="0" cy="0"/>
        </a:xfrm>
      </p:grpSpPr>
      <p:pic>
        <p:nvPicPr>
          <p:cNvPr id="10" name="Obraz 9" descr="logo.JPG"/>
          <p:cNvPicPr>
            <a:picLocks noChangeAspect="1"/>
          </p:cNvPicPr>
          <p:nvPr/>
        </p:nvPicPr>
        <p:blipFill>
          <a:blip r:embed="rId3"/>
          <a:stretch>
            <a:fillRect/>
          </a:stretch>
        </p:blipFill>
        <p:spPr>
          <a:xfrm>
            <a:off x="5929322" y="357166"/>
            <a:ext cx="2921687" cy="1556413"/>
          </a:xfrm>
          <a:prstGeom prst="rect">
            <a:avLst/>
          </a:prstGeom>
        </p:spPr>
      </p:pic>
      <p:sp>
        <p:nvSpPr>
          <p:cNvPr id="2" name="Tytuł 1"/>
          <p:cNvSpPr>
            <a:spLocks noGrp="1"/>
          </p:cNvSpPr>
          <p:nvPr>
            <p:ph type="title"/>
          </p:nvPr>
        </p:nvSpPr>
        <p:spPr>
          <a:xfrm rot="21000269">
            <a:off x="428988" y="518542"/>
            <a:ext cx="3605731" cy="1143000"/>
          </a:xfrm>
        </p:spPr>
        <p:txBody>
          <a:bodyPr/>
          <a:lstStyle/>
          <a:p>
            <a:r>
              <a:rPr lang="pl-PL" b="1" dirty="0" smtClean="0">
                <a:effectLst>
                  <a:outerShdw blurRad="38100" dist="38100" dir="2700000" algn="tl">
                    <a:srgbClr val="000000">
                      <a:alpha val="43137"/>
                    </a:srgbClr>
                  </a:outerShdw>
                </a:effectLst>
                <a:latin typeface="Chiller" pitchFamily="82" charset="0"/>
              </a:rPr>
              <a:t>FRYWOLITKA</a:t>
            </a:r>
            <a:endParaRPr lang="pl-PL" b="1" dirty="0">
              <a:effectLst>
                <a:outerShdw blurRad="38100" dist="38100" dir="2700000" algn="tl">
                  <a:srgbClr val="000000">
                    <a:alpha val="43137"/>
                  </a:srgbClr>
                </a:outerShdw>
              </a:effectLst>
              <a:latin typeface="Chiller" pitchFamily="82" charset="0"/>
            </a:endParaRPr>
          </a:p>
        </p:txBody>
      </p:sp>
      <p:sp>
        <p:nvSpPr>
          <p:cNvPr id="5" name="pole tekstowe 4"/>
          <p:cNvSpPr txBox="1"/>
          <p:nvPr/>
        </p:nvSpPr>
        <p:spPr>
          <a:xfrm>
            <a:off x="214282" y="5572140"/>
            <a:ext cx="5214942" cy="830997"/>
          </a:xfrm>
          <a:prstGeom prst="rect">
            <a:avLst/>
          </a:prstGeom>
          <a:noFill/>
        </p:spPr>
        <p:txBody>
          <a:bodyPr wrap="square" rtlCol="0">
            <a:spAutoFit/>
          </a:bodyPr>
          <a:lstStyle/>
          <a:p>
            <a:r>
              <a:rPr lang="pl-PL" sz="2400" b="1" dirty="0" smtClean="0"/>
              <a:t>Szkoła: I Liceum Ogólnokształcące imienia Jana Smolenia w Bytomiu</a:t>
            </a:r>
            <a:endParaRPr lang="pl-PL" sz="2400" b="1"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70" decel="100000"/>
                                        <p:tgtEl>
                                          <p:spTgt spid="10"/>
                                        </p:tgtEl>
                                      </p:cBhvr>
                                    </p:animEffect>
                                    <p:animScale>
                                      <p:cBhvr>
                                        <p:cTn id="8" dur="770" decel="100000"/>
                                        <p:tgtEl>
                                          <p:spTgt spid="10"/>
                                        </p:tgtEl>
                                      </p:cBhvr>
                                      <p:from x="10000" y="10000"/>
                                      <p:to x="200000" y="450000"/>
                                    </p:animScale>
                                    <p:animScale>
                                      <p:cBhvr>
                                        <p:cTn id="9" dur="1230" accel="100000" fill="hold">
                                          <p:stCondLst>
                                            <p:cond delay="770"/>
                                          </p:stCondLst>
                                        </p:cTn>
                                        <p:tgtEl>
                                          <p:spTgt spid="10"/>
                                        </p:tgtEl>
                                      </p:cBhvr>
                                      <p:from x="200000" y="450000"/>
                                      <p:to x="100000" y="100000"/>
                                    </p:animScale>
                                    <p:set>
                                      <p:cBhvr>
                                        <p:cTn id="10" dur="770" fill="hold"/>
                                        <p:tgtEl>
                                          <p:spTgt spid="10"/>
                                        </p:tgtEl>
                                        <p:attrNameLst>
                                          <p:attrName>ppt_x</p:attrName>
                                        </p:attrNameLst>
                                      </p:cBhvr>
                                      <p:to>
                                        <p:strVal val="(0.5)"/>
                                      </p:to>
                                    </p:set>
                                    <p:anim from="(0.5)" to="(#ppt_x)" calcmode="lin" valueType="num">
                                      <p:cBhvr>
                                        <p:cTn id="11" dur="1230" accel="100000" fill="hold">
                                          <p:stCondLst>
                                            <p:cond delay="770"/>
                                          </p:stCondLst>
                                        </p:cTn>
                                        <p:tgtEl>
                                          <p:spTgt spid="10"/>
                                        </p:tgtEl>
                                        <p:attrNameLst>
                                          <p:attrName>ppt_x</p:attrName>
                                        </p:attrNameLst>
                                      </p:cBhvr>
                                    </p:anim>
                                    <p:set>
                                      <p:cBhvr>
                                        <p:cTn id="12" dur="770" fill="hold"/>
                                        <p:tgtEl>
                                          <p:spTgt spid="10"/>
                                        </p:tgtEl>
                                        <p:attrNameLst>
                                          <p:attrName>ppt_y</p:attrName>
                                        </p:attrNameLst>
                                      </p:cBhvr>
                                      <p:to>
                                        <p:strVal val="(#ppt_y+0.4)"/>
                                      </p:to>
                                    </p:set>
                                    <p:anim from="(#ppt_y+0.4)" to="(#ppt_y)" calcmode="lin" valueType="num">
                                      <p:cBhvr>
                                        <p:cTn id="13" dur="1230" accel="100000" fill="hold">
                                          <p:stCondLst>
                                            <p:cond delay="770"/>
                                          </p:stCondLst>
                                        </p:cTn>
                                        <p:tgtEl>
                                          <p:spTgt spid="10"/>
                                        </p:tgtEl>
                                        <p:attrNameLst>
                                          <p:attrName>ppt_y</p:attrName>
                                        </p:attrNameLst>
                                      </p:cBhvr>
                                    </p:anim>
                                  </p:childTnLst>
                                </p:cTn>
                              </p:par>
                            </p:childTnLst>
                          </p:cTn>
                        </p:par>
                        <p:par>
                          <p:cTn id="14" fill="hold">
                            <p:stCondLst>
                              <p:cond delay="2000"/>
                            </p:stCondLst>
                            <p:childTnLst>
                              <p:par>
                                <p:cTn id="15" presetID="5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770" decel="100000"/>
                                        <p:tgtEl>
                                          <p:spTgt spid="2"/>
                                        </p:tgtEl>
                                      </p:cBhvr>
                                    </p:animEffect>
                                    <p:animScale>
                                      <p:cBhvr>
                                        <p:cTn id="18" dur="770" decel="100000"/>
                                        <p:tgtEl>
                                          <p:spTgt spid="2"/>
                                        </p:tgtEl>
                                      </p:cBhvr>
                                      <p:from x="10000" y="10000"/>
                                      <p:to x="200000" y="450000"/>
                                    </p:animScale>
                                    <p:animScale>
                                      <p:cBhvr>
                                        <p:cTn id="19" dur="1230" accel="100000" fill="hold">
                                          <p:stCondLst>
                                            <p:cond delay="770"/>
                                          </p:stCondLst>
                                        </p:cTn>
                                        <p:tgtEl>
                                          <p:spTgt spid="2"/>
                                        </p:tgtEl>
                                      </p:cBhvr>
                                      <p:from x="200000" y="450000"/>
                                      <p:to x="100000" y="100000"/>
                                    </p:animScale>
                                    <p:set>
                                      <p:cBhvr>
                                        <p:cTn id="20" dur="770" fill="hold"/>
                                        <p:tgtEl>
                                          <p:spTgt spid="2"/>
                                        </p:tgtEl>
                                        <p:attrNameLst>
                                          <p:attrName>ppt_x</p:attrName>
                                        </p:attrNameLst>
                                      </p:cBhvr>
                                      <p:to>
                                        <p:strVal val="(0.5)"/>
                                      </p:to>
                                    </p:set>
                                    <p:anim from="(0.5)" to="(#ppt_x)" calcmode="lin" valueType="num">
                                      <p:cBhvr>
                                        <p:cTn id="21" dur="1230" accel="100000" fill="hold">
                                          <p:stCondLst>
                                            <p:cond delay="770"/>
                                          </p:stCondLst>
                                        </p:cTn>
                                        <p:tgtEl>
                                          <p:spTgt spid="2"/>
                                        </p:tgtEl>
                                        <p:attrNameLst>
                                          <p:attrName>ppt_x</p:attrName>
                                        </p:attrNameLst>
                                      </p:cBhvr>
                                    </p:anim>
                                    <p:set>
                                      <p:cBhvr>
                                        <p:cTn id="22" dur="770" fill="hold"/>
                                        <p:tgtEl>
                                          <p:spTgt spid="2"/>
                                        </p:tgtEl>
                                        <p:attrNameLst>
                                          <p:attrName>ppt_y</p:attrName>
                                        </p:attrNameLst>
                                      </p:cBhvr>
                                      <p:to>
                                        <p:strVal val="(#ppt_y+0.4)"/>
                                      </p:to>
                                    </p:set>
                                    <p:anim from="(#ppt_y+0.4)" to="(#ppt_y)" calcmode="lin" valueType="num">
                                      <p:cBhvr>
                                        <p:cTn id="23" dur="1230" accel="100000" fill="hold">
                                          <p:stCondLst>
                                            <p:cond delay="770"/>
                                          </p:stCondLst>
                                        </p:cTn>
                                        <p:tgtEl>
                                          <p:spTgt spid="2"/>
                                        </p:tgtEl>
                                        <p:attrNameLst>
                                          <p:attrName>ppt_y</p:attrName>
                                        </p:attrNameLst>
                                      </p:cBhvr>
                                    </p:anim>
                                  </p:childTnLst>
                                </p:cTn>
                              </p:par>
                            </p:childTnLst>
                          </p:cTn>
                        </p:par>
                        <p:par>
                          <p:cTn id="24" fill="hold">
                            <p:stCondLst>
                              <p:cond delay="4000"/>
                            </p:stCondLst>
                            <p:childTnLst>
                              <p:par>
                                <p:cTn id="25" presetID="29"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2000" fill="hold"/>
                                        <p:tgtEl>
                                          <p:spTgt spid="5"/>
                                        </p:tgtEl>
                                        <p:attrNameLst>
                                          <p:attrName>ppt_x</p:attrName>
                                        </p:attrNameLst>
                                      </p:cBhvr>
                                      <p:tavLst>
                                        <p:tav tm="0">
                                          <p:val>
                                            <p:strVal val="#ppt_x-.2"/>
                                          </p:val>
                                        </p:tav>
                                        <p:tav tm="100000">
                                          <p:val>
                                            <p:strVal val="#ppt_x"/>
                                          </p:val>
                                        </p:tav>
                                      </p:tavLst>
                                    </p:anim>
                                    <p:anim calcmode="lin" valueType="num">
                                      <p:cBhvr>
                                        <p:cTn id="2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DSCF5038.JPG"/>
          <p:cNvPicPr>
            <a:picLocks noChangeAspect="1"/>
          </p:cNvPicPr>
          <p:nvPr/>
        </p:nvPicPr>
        <p:blipFill>
          <a:blip r:embed="rId2" cstate="print"/>
          <a:stretch>
            <a:fillRect/>
          </a:stretch>
        </p:blipFill>
        <p:spPr>
          <a:xfrm>
            <a:off x="0" y="0"/>
            <a:ext cx="9144000" cy="6858000"/>
          </a:xfrm>
          <a:prstGeom prst="rect">
            <a:avLst/>
          </a:prstGeom>
        </p:spPr>
      </p:pic>
      <p:sp>
        <p:nvSpPr>
          <p:cNvPr id="5" name="pole tekstowe 4"/>
          <p:cNvSpPr txBox="1"/>
          <p:nvPr/>
        </p:nvSpPr>
        <p:spPr>
          <a:xfrm>
            <a:off x="0" y="4549676"/>
            <a:ext cx="9144000" cy="2308324"/>
          </a:xfrm>
          <a:prstGeom prst="rect">
            <a:avLst/>
          </a:prstGeom>
          <a:solidFill>
            <a:schemeClr val="tx2">
              <a:lumMod val="40000"/>
              <a:lumOff val="60000"/>
              <a:alpha val="65000"/>
            </a:schemeClr>
          </a:solidFill>
        </p:spPr>
        <p:txBody>
          <a:bodyPr wrap="square" rtlCol="0">
            <a:spAutoFit/>
          </a:bodyPr>
          <a:lstStyle/>
          <a:p>
            <a:r>
              <a:rPr lang="pl-PL" b="1" dirty="0" smtClean="0"/>
              <a:t>Nasza firma jest przyjazna środowisku. Angażujemy się w życie społeczności lokalnej poprzez organizację warsztatów  dotyczących produkcji biżuterii. </a:t>
            </a:r>
          </a:p>
          <a:p>
            <a:endParaRPr lang="pl-PL" b="1" dirty="0" smtClean="0"/>
          </a:p>
          <a:p>
            <a:r>
              <a:rPr lang="pl-PL" b="1" dirty="0" smtClean="0"/>
              <a:t>Stworzyłyśmy firmę nie mając bladego pojęcia jak powinna ona funkcjonować, podstaw przedsiębiorczości uczyłyśmy się w miarę rozwoju Frywolitki, poszerzyłyśmy grono zagranicznych znajomych, dzięki czemu ćwiczymy język obcy, dlatego chcemy bardzo serdecznie podziękować za możliwość udziału w projekcie, który niewątpliwie był dla nas eksperymentem ale i ogromną lekcją, która zaprocentuje w przyszłości. </a:t>
            </a:r>
            <a:endParaRPr lang="pl-PL"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Prostokąt 1"/>
          <p:cNvSpPr/>
          <p:nvPr/>
        </p:nvSpPr>
        <p:spPr>
          <a:xfrm>
            <a:off x="4714876" y="4500570"/>
            <a:ext cx="4429124" cy="2031325"/>
          </a:xfrm>
          <a:prstGeom prst="rect">
            <a:avLst/>
          </a:prstGeom>
          <a:solidFill>
            <a:schemeClr val="bg1">
              <a:alpha val="52000"/>
            </a:schemeClr>
          </a:solidFill>
        </p:spPr>
        <p:txBody>
          <a:bodyPr wrap="square">
            <a:spAutoFit/>
          </a:bodyPr>
          <a:lstStyle/>
          <a:p>
            <a:r>
              <a:rPr lang="pl-PL" b="1" dirty="0" smtClean="0">
                <a:effectLst>
                  <a:outerShdw blurRad="38100" dist="38100" dir="2700000" algn="tl">
                    <a:srgbClr val="000000">
                      <a:alpha val="43137"/>
                    </a:srgbClr>
                  </a:outerShdw>
                </a:effectLst>
              </a:rPr>
              <a:t>Przedsiębiorstwo  założyło sześć osób. Bardzo przyjazną atmosferę  zapewnia grono samych dziewcząt z  jednej klasy 2e. Prowadzenie firmy tak nam się spodobało, że nawet znajomi  zaczęli nas  żartobliwie nazywać „Frywolitkami”.</a:t>
            </a:r>
          </a:p>
          <a:p>
            <a:endParaRPr lang="pl-PL" b="1" dirty="0" smtClean="0">
              <a:effectLst>
                <a:outerShdw blurRad="38100" dist="38100" dir="2700000" algn="tl">
                  <a:srgbClr val="000000">
                    <a:alpha val="43137"/>
                  </a:srgbClr>
                </a:outerShdw>
              </a:effectLs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solidFill>
            <a:schemeClr val="bg1">
              <a:alpha val="61000"/>
            </a:schemeClr>
          </a:solidFill>
        </p:spPr>
        <p:txBody>
          <a:bodyPr>
            <a:normAutofit/>
          </a:bodyPr>
          <a:lstStyle/>
          <a:p>
            <a:r>
              <a:rPr lang="pl-PL" b="1" dirty="0" smtClean="0">
                <a:latin typeface="Bodoni MT Black" pitchFamily="18" charset="0"/>
              </a:rPr>
              <a:t>Reprezentacja na konkursie</a:t>
            </a:r>
            <a:endParaRPr lang="pl-PL" b="1" dirty="0"/>
          </a:p>
        </p:txBody>
      </p:sp>
      <p:pic>
        <p:nvPicPr>
          <p:cNvPr id="10" name="Obraz 9" descr="ania p.jpg"/>
          <p:cNvPicPr>
            <a:picLocks noChangeAspect="1"/>
          </p:cNvPicPr>
          <p:nvPr/>
        </p:nvPicPr>
        <p:blipFill>
          <a:blip r:embed="rId3"/>
          <a:stretch>
            <a:fillRect/>
          </a:stretch>
        </p:blipFill>
        <p:spPr>
          <a:xfrm>
            <a:off x="214282" y="1428736"/>
            <a:ext cx="3357554" cy="2565736"/>
          </a:xfrm>
          <a:prstGeom prst="rect">
            <a:avLst/>
          </a:prstGeom>
        </p:spPr>
      </p:pic>
      <p:pic>
        <p:nvPicPr>
          <p:cNvPr id="11" name="Obraz 10" descr="ania s.jpg"/>
          <p:cNvPicPr>
            <a:picLocks noChangeAspect="1"/>
          </p:cNvPicPr>
          <p:nvPr/>
        </p:nvPicPr>
        <p:blipFill>
          <a:blip r:embed="rId4"/>
          <a:stretch>
            <a:fillRect/>
          </a:stretch>
        </p:blipFill>
        <p:spPr>
          <a:xfrm>
            <a:off x="5857884" y="1357298"/>
            <a:ext cx="2714628" cy="3619504"/>
          </a:xfrm>
          <a:prstGeom prst="rect">
            <a:avLst/>
          </a:prstGeom>
        </p:spPr>
      </p:pic>
      <p:pic>
        <p:nvPicPr>
          <p:cNvPr id="13" name="Obraz 12" descr="kasia.jpg"/>
          <p:cNvPicPr>
            <a:picLocks noChangeAspect="1"/>
          </p:cNvPicPr>
          <p:nvPr/>
        </p:nvPicPr>
        <p:blipFill>
          <a:blip r:embed="rId5"/>
          <a:stretch>
            <a:fillRect/>
          </a:stretch>
        </p:blipFill>
        <p:spPr>
          <a:xfrm>
            <a:off x="3929058" y="3786190"/>
            <a:ext cx="4179123" cy="2786082"/>
          </a:xfrm>
          <a:prstGeom prst="rect">
            <a:avLst/>
          </a:prstGeom>
        </p:spPr>
      </p:pic>
      <p:pic>
        <p:nvPicPr>
          <p:cNvPr id="12" name="Obraz 11" descr="magda.jpg"/>
          <p:cNvPicPr>
            <a:picLocks noChangeAspect="1"/>
          </p:cNvPicPr>
          <p:nvPr/>
        </p:nvPicPr>
        <p:blipFill>
          <a:blip r:embed="rId6"/>
          <a:stretch>
            <a:fillRect/>
          </a:stretch>
        </p:blipFill>
        <p:spPr>
          <a:xfrm>
            <a:off x="1071538" y="3557249"/>
            <a:ext cx="3071834" cy="3225734"/>
          </a:xfrm>
          <a:prstGeom prst="rect">
            <a:avLst/>
          </a:prstGeom>
        </p:spPr>
      </p:pic>
      <p:sp>
        <p:nvSpPr>
          <p:cNvPr id="7" name="pole tekstowe 6"/>
          <p:cNvSpPr txBox="1"/>
          <p:nvPr/>
        </p:nvSpPr>
        <p:spPr>
          <a:xfrm>
            <a:off x="2714612" y="1714488"/>
            <a:ext cx="2357454" cy="646331"/>
          </a:xfrm>
          <a:prstGeom prst="rect">
            <a:avLst/>
          </a:prstGeom>
          <a:solidFill>
            <a:schemeClr val="bg1">
              <a:alpha val="59000"/>
            </a:schemeClr>
          </a:solidFill>
        </p:spPr>
        <p:txBody>
          <a:bodyPr wrap="square" rtlCol="0">
            <a:spAutoFit/>
          </a:bodyPr>
          <a:lstStyle/>
          <a:p>
            <a:r>
              <a:rPr lang="pl-PL" dirty="0" smtClean="0"/>
              <a:t>Anna Pieprzyca – dyrektor finansowy</a:t>
            </a:r>
            <a:endParaRPr lang="pl-PL" dirty="0"/>
          </a:p>
        </p:txBody>
      </p:sp>
      <p:sp>
        <p:nvSpPr>
          <p:cNvPr id="8" name="pole tekstowe 7"/>
          <p:cNvSpPr txBox="1"/>
          <p:nvPr/>
        </p:nvSpPr>
        <p:spPr>
          <a:xfrm>
            <a:off x="4929190" y="2928934"/>
            <a:ext cx="2071702" cy="646331"/>
          </a:xfrm>
          <a:prstGeom prst="rect">
            <a:avLst/>
          </a:prstGeom>
          <a:solidFill>
            <a:schemeClr val="bg1">
              <a:alpha val="65000"/>
            </a:schemeClr>
          </a:solidFill>
        </p:spPr>
        <p:txBody>
          <a:bodyPr wrap="square" rtlCol="0">
            <a:spAutoFit/>
          </a:bodyPr>
          <a:lstStyle/>
          <a:p>
            <a:r>
              <a:rPr lang="pl-PL" dirty="0" smtClean="0"/>
              <a:t>Anna Szulc – dyrektor produkcji</a:t>
            </a:r>
            <a:endParaRPr lang="pl-PL" dirty="0"/>
          </a:p>
        </p:txBody>
      </p:sp>
      <p:sp>
        <p:nvSpPr>
          <p:cNvPr id="9" name="pole tekstowe 8"/>
          <p:cNvSpPr txBox="1"/>
          <p:nvPr/>
        </p:nvSpPr>
        <p:spPr>
          <a:xfrm>
            <a:off x="428596" y="5929330"/>
            <a:ext cx="2857520" cy="646331"/>
          </a:xfrm>
          <a:prstGeom prst="rect">
            <a:avLst/>
          </a:prstGeom>
          <a:solidFill>
            <a:schemeClr val="bg1">
              <a:alpha val="57000"/>
            </a:schemeClr>
          </a:solidFill>
        </p:spPr>
        <p:txBody>
          <a:bodyPr wrap="square" rtlCol="0">
            <a:spAutoFit/>
          </a:bodyPr>
          <a:lstStyle/>
          <a:p>
            <a:r>
              <a:rPr lang="pl-PL" dirty="0" smtClean="0"/>
              <a:t>Magdalena </a:t>
            </a:r>
            <a:r>
              <a:rPr lang="pl-PL" dirty="0" err="1" smtClean="0"/>
              <a:t>Szynal</a:t>
            </a:r>
            <a:r>
              <a:rPr lang="pl-PL" dirty="0" smtClean="0"/>
              <a:t>  – dyrektor administracyjny</a:t>
            </a:r>
            <a:endParaRPr lang="pl-PL" dirty="0"/>
          </a:p>
        </p:txBody>
      </p:sp>
      <p:sp>
        <p:nvSpPr>
          <p:cNvPr id="14" name="pole tekstowe 13"/>
          <p:cNvSpPr txBox="1"/>
          <p:nvPr/>
        </p:nvSpPr>
        <p:spPr>
          <a:xfrm>
            <a:off x="4429124" y="6000768"/>
            <a:ext cx="2286016" cy="646331"/>
          </a:xfrm>
          <a:prstGeom prst="rect">
            <a:avLst/>
          </a:prstGeom>
          <a:solidFill>
            <a:schemeClr val="bg1">
              <a:alpha val="61000"/>
            </a:schemeClr>
          </a:solidFill>
        </p:spPr>
        <p:txBody>
          <a:bodyPr wrap="square" rtlCol="0">
            <a:spAutoFit/>
          </a:bodyPr>
          <a:lstStyle/>
          <a:p>
            <a:r>
              <a:rPr lang="pl-PL" dirty="0" smtClean="0"/>
              <a:t>Katarzyna </a:t>
            </a:r>
            <a:r>
              <a:rPr lang="pl-PL" dirty="0" err="1" smtClean="0"/>
              <a:t>Erd</a:t>
            </a:r>
            <a:r>
              <a:rPr lang="pl-PL" dirty="0" smtClean="0"/>
              <a:t> – dyrektor  naczelny</a:t>
            </a:r>
            <a:endParaRPr lang="pl-PL"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2000" fill="hold"/>
                                        <p:tgtEl>
                                          <p:spTgt spid="10"/>
                                        </p:tgtEl>
                                        <p:attrNameLst>
                                          <p:attrName>ppt_x</p:attrName>
                                        </p:attrNameLst>
                                      </p:cBhvr>
                                      <p:tavLst>
                                        <p:tav tm="0">
                                          <p:val>
                                            <p:strVal val="#ppt_x"/>
                                          </p:val>
                                        </p:tav>
                                        <p:tav tm="100000">
                                          <p:val>
                                            <p:strVal val="#ppt_x"/>
                                          </p:val>
                                        </p:tav>
                                      </p:tavLst>
                                    </p:anim>
                                    <p:anim calcmode="lin" valueType="num">
                                      <p:cBhvr additive="base">
                                        <p:cTn id="13" dur="20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000" fill="hold"/>
                                        <p:tgtEl>
                                          <p:spTgt spid="7"/>
                                        </p:tgtEl>
                                        <p:attrNameLst>
                                          <p:attrName>ppt_x</p:attrName>
                                        </p:attrNameLst>
                                      </p:cBhvr>
                                      <p:tavLst>
                                        <p:tav tm="0">
                                          <p:val>
                                            <p:strVal val="#ppt_x"/>
                                          </p:val>
                                        </p:tav>
                                        <p:tav tm="100000">
                                          <p:val>
                                            <p:strVal val="#ppt_x"/>
                                          </p:val>
                                        </p:tav>
                                      </p:tavLst>
                                    </p:anim>
                                    <p:anim calcmode="lin" valueType="num">
                                      <p:cBhvr additive="base">
                                        <p:cTn id="18" dur="20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4" presetClass="entr" presetSubtype="16"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ox(in)">
                                      <p:cBhvr>
                                        <p:cTn id="22" dur="2000"/>
                                        <p:tgtEl>
                                          <p:spTgt spid="11"/>
                                        </p:tgtEl>
                                      </p:cBhvr>
                                    </p:animEffect>
                                  </p:childTnLst>
                                </p:cTn>
                              </p:par>
                            </p:childTnLst>
                          </p:cTn>
                        </p:par>
                        <p:par>
                          <p:cTn id="23" fill="hold">
                            <p:stCondLst>
                              <p:cond delay="8000"/>
                            </p:stCondLst>
                            <p:childTnLst>
                              <p:par>
                                <p:cTn id="24" presetID="2" presetClass="entr" presetSubtype="4"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2000" fill="hold"/>
                                        <p:tgtEl>
                                          <p:spTgt spid="8"/>
                                        </p:tgtEl>
                                        <p:attrNameLst>
                                          <p:attrName>ppt_x</p:attrName>
                                        </p:attrNameLst>
                                      </p:cBhvr>
                                      <p:tavLst>
                                        <p:tav tm="0">
                                          <p:val>
                                            <p:strVal val="#ppt_x"/>
                                          </p:val>
                                        </p:tav>
                                        <p:tav tm="100000">
                                          <p:val>
                                            <p:strVal val="#ppt_x"/>
                                          </p:val>
                                        </p:tav>
                                      </p:tavLst>
                                    </p:anim>
                                    <p:anim calcmode="lin" valueType="num">
                                      <p:cBhvr additive="base">
                                        <p:cTn id="27" dur="2000" fill="hold"/>
                                        <p:tgtEl>
                                          <p:spTgt spid="8"/>
                                        </p:tgtEl>
                                        <p:attrNameLst>
                                          <p:attrName>ppt_y</p:attrName>
                                        </p:attrNameLst>
                                      </p:cBhvr>
                                      <p:tavLst>
                                        <p:tav tm="0">
                                          <p:val>
                                            <p:strVal val="1+#ppt_h/2"/>
                                          </p:val>
                                        </p:tav>
                                        <p:tav tm="100000">
                                          <p:val>
                                            <p:strVal val="#ppt_y"/>
                                          </p:val>
                                        </p:tav>
                                      </p:tavLst>
                                    </p:anim>
                                  </p:childTnLst>
                                </p:cTn>
                              </p:par>
                            </p:childTnLst>
                          </p:cTn>
                        </p:par>
                        <p:par>
                          <p:cTn id="28" fill="hold">
                            <p:stCondLst>
                              <p:cond delay="10000"/>
                            </p:stCondLst>
                            <p:childTnLst>
                              <p:par>
                                <p:cTn id="29" presetID="2" presetClass="entr" presetSubtype="4"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000" fill="hold"/>
                                        <p:tgtEl>
                                          <p:spTgt spid="12"/>
                                        </p:tgtEl>
                                        <p:attrNameLst>
                                          <p:attrName>ppt_x</p:attrName>
                                        </p:attrNameLst>
                                      </p:cBhvr>
                                      <p:tavLst>
                                        <p:tav tm="0">
                                          <p:val>
                                            <p:strVal val="#ppt_x"/>
                                          </p:val>
                                        </p:tav>
                                        <p:tav tm="100000">
                                          <p:val>
                                            <p:strVal val="#ppt_x"/>
                                          </p:val>
                                        </p:tav>
                                      </p:tavLst>
                                    </p:anim>
                                    <p:anim calcmode="lin" valueType="num">
                                      <p:cBhvr additive="base">
                                        <p:cTn id="32" dur="200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2000"/>
                            </p:stCondLst>
                            <p:childTnLst>
                              <p:par>
                                <p:cTn id="34" presetID="2" presetClass="entr" presetSubtype="4"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2000" fill="hold"/>
                                        <p:tgtEl>
                                          <p:spTgt spid="9"/>
                                        </p:tgtEl>
                                        <p:attrNameLst>
                                          <p:attrName>ppt_x</p:attrName>
                                        </p:attrNameLst>
                                      </p:cBhvr>
                                      <p:tavLst>
                                        <p:tav tm="0">
                                          <p:val>
                                            <p:strVal val="#ppt_x"/>
                                          </p:val>
                                        </p:tav>
                                        <p:tav tm="100000">
                                          <p:val>
                                            <p:strVal val="#ppt_x"/>
                                          </p:val>
                                        </p:tav>
                                      </p:tavLst>
                                    </p:anim>
                                    <p:anim calcmode="lin" valueType="num">
                                      <p:cBhvr additive="base">
                                        <p:cTn id="37" dur="2000" fill="hold"/>
                                        <p:tgtEl>
                                          <p:spTgt spid="9"/>
                                        </p:tgtEl>
                                        <p:attrNameLst>
                                          <p:attrName>ppt_y</p:attrName>
                                        </p:attrNameLst>
                                      </p:cBhvr>
                                      <p:tavLst>
                                        <p:tav tm="0">
                                          <p:val>
                                            <p:strVal val="1+#ppt_h/2"/>
                                          </p:val>
                                        </p:tav>
                                        <p:tav tm="100000">
                                          <p:val>
                                            <p:strVal val="#ppt_y"/>
                                          </p:val>
                                        </p:tav>
                                      </p:tavLst>
                                    </p:anim>
                                  </p:childTnLst>
                                </p:cTn>
                              </p:par>
                            </p:childTnLst>
                          </p:cTn>
                        </p:par>
                        <p:par>
                          <p:cTn id="38" fill="hold">
                            <p:stCondLst>
                              <p:cond delay="14000"/>
                            </p:stCondLst>
                            <p:childTnLst>
                              <p:par>
                                <p:cTn id="39" presetID="4"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ox(in)">
                                      <p:cBhvr>
                                        <p:cTn id="41" dur="2000"/>
                                        <p:tgtEl>
                                          <p:spTgt spid="13"/>
                                        </p:tgtEl>
                                      </p:cBhvr>
                                    </p:animEffect>
                                  </p:childTnLst>
                                </p:cTn>
                              </p:par>
                            </p:childTnLst>
                          </p:cTn>
                        </p:par>
                        <p:par>
                          <p:cTn id="42" fill="hold">
                            <p:stCondLst>
                              <p:cond delay="16000"/>
                            </p:stCondLst>
                            <p:childTnLst>
                              <p:par>
                                <p:cTn id="43" presetID="2" presetClass="entr" presetSubtype="4"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2000" fill="hold"/>
                                        <p:tgtEl>
                                          <p:spTgt spid="14"/>
                                        </p:tgtEl>
                                        <p:attrNameLst>
                                          <p:attrName>ppt_x</p:attrName>
                                        </p:attrNameLst>
                                      </p:cBhvr>
                                      <p:tavLst>
                                        <p:tav tm="0">
                                          <p:val>
                                            <p:strVal val="#ppt_x"/>
                                          </p:val>
                                        </p:tav>
                                        <p:tav tm="100000">
                                          <p:val>
                                            <p:strVal val="#ppt_x"/>
                                          </p:val>
                                        </p:tav>
                                      </p:tavLst>
                                    </p:anim>
                                    <p:anim calcmode="lin" valueType="num">
                                      <p:cBhvr additive="base">
                                        <p:cTn id="46" dur="2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pole tekstowe 1"/>
          <p:cNvSpPr txBox="1"/>
          <p:nvPr/>
        </p:nvSpPr>
        <p:spPr>
          <a:xfrm>
            <a:off x="1428728" y="428604"/>
            <a:ext cx="6143668" cy="1107996"/>
          </a:xfrm>
          <a:prstGeom prst="rect">
            <a:avLst/>
          </a:prstGeom>
          <a:solidFill>
            <a:schemeClr val="bg1">
              <a:alpha val="70000"/>
            </a:schemeClr>
          </a:solidFill>
        </p:spPr>
        <p:txBody>
          <a:bodyPr wrap="square" rtlCol="0">
            <a:spAutoFit/>
          </a:bodyPr>
          <a:lstStyle/>
          <a:p>
            <a:pPr algn="ctr"/>
            <a:r>
              <a:rPr lang="pl-PL" sz="6600" b="1" dirty="0" smtClean="0"/>
              <a:t>Nasz opiekun</a:t>
            </a:r>
            <a:endParaRPr lang="pl-PL" sz="6600" b="1" dirty="0"/>
          </a:p>
        </p:txBody>
      </p:sp>
      <p:pic>
        <p:nvPicPr>
          <p:cNvPr id="3" name="Obraz 2" descr="pani Kijak.jpg"/>
          <p:cNvPicPr>
            <a:picLocks noChangeAspect="1"/>
          </p:cNvPicPr>
          <p:nvPr/>
        </p:nvPicPr>
        <p:blipFill>
          <a:blip r:embed="rId3"/>
          <a:stretch>
            <a:fillRect/>
          </a:stretch>
        </p:blipFill>
        <p:spPr>
          <a:xfrm>
            <a:off x="642910" y="1642219"/>
            <a:ext cx="3929090" cy="4930053"/>
          </a:xfrm>
          <a:prstGeom prst="rect">
            <a:avLst/>
          </a:prstGeom>
        </p:spPr>
      </p:pic>
      <p:sp>
        <p:nvSpPr>
          <p:cNvPr id="6" name="pole tekstowe 5"/>
          <p:cNvSpPr txBox="1"/>
          <p:nvPr/>
        </p:nvSpPr>
        <p:spPr>
          <a:xfrm>
            <a:off x="4786314" y="1571612"/>
            <a:ext cx="4143372" cy="4524315"/>
          </a:xfrm>
          <a:prstGeom prst="rect">
            <a:avLst/>
          </a:prstGeom>
          <a:solidFill>
            <a:schemeClr val="bg1">
              <a:alpha val="76000"/>
            </a:schemeClr>
          </a:solidFill>
        </p:spPr>
        <p:txBody>
          <a:bodyPr wrap="square" rtlCol="0">
            <a:spAutoFit/>
          </a:bodyPr>
          <a:lstStyle/>
          <a:p>
            <a:r>
              <a:rPr lang="pl-PL" b="1" dirty="0" smtClean="0"/>
              <a:t>"Udział Frywolitki w projekcie Szkoła Praktycznej Ekonomii-Młodzieżowe </a:t>
            </a:r>
            <a:r>
              <a:rPr lang="pl-PL" b="1" dirty="0" err="1" smtClean="0"/>
              <a:t>Miniprzedsiębiorstwo</a:t>
            </a:r>
            <a:r>
              <a:rPr lang="pl-PL" b="1" dirty="0" smtClean="0"/>
              <a:t>, jest dla mnie szczególny dlatego, że dziewczyny nie mają Podstaw Przedsiębiorczości i nie mają wiedzy na temat tego przedmiotu,</a:t>
            </a:r>
          </a:p>
          <a:p>
            <a:r>
              <a:rPr lang="pl-PL" b="1" dirty="0" smtClean="0"/>
              <a:t> a ich zaangażowanie w program jest ogromne.</a:t>
            </a:r>
          </a:p>
          <a:p>
            <a:r>
              <a:rPr lang="pl-PL" b="1" dirty="0" smtClean="0"/>
              <a:t>Świetnie sobie radzą z prowadzeniem firmy, robią bardzo atrakcyjną biżuterię, potrafią pozyskać klientów </a:t>
            </a:r>
          </a:p>
          <a:p>
            <a:r>
              <a:rPr lang="pl-PL" b="1" dirty="0" smtClean="0"/>
              <a:t>i doskonale ze sobą współpracują. </a:t>
            </a:r>
          </a:p>
          <a:p>
            <a:r>
              <a:rPr lang="pl-PL" b="1" dirty="0" smtClean="0"/>
              <a:t>Ich udział w projekcie pokazuje jak można uczyć się przez działanie.”</a:t>
            </a:r>
          </a:p>
          <a:p>
            <a:endParaRPr lang="pl-PL" b="1" dirty="0" smtClean="0"/>
          </a:p>
          <a:p>
            <a:r>
              <a:rPr lang="pl-PL" b="1" dirty="0" smtClean="0"/>
              <a:t>Pani profesor Małgorzata Kijak</a:t>
            </a:r>
            <a:endParaRPr lang="pl-PL" b="1"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2000" fill="hold"/>
                                        <p:tgtEl>
                                          <p:spTgt spid="3"/>
                                        </p:tgtEl>
                                        <p:attrNameLst>
                                          <p:attrName>ppt_x</p:attrName>
                                        </p:attrNameLst>
                                      </p:cBhvr>
                                      <p:tavLst>
                                        <p:tav tm="0">
                                          <p:val>
                                            <p:strVal val="#ppt_x"/>
                                          </p:val>
                                        </p:tav>
                                        <p:tav tm="100000">
                                          <p:val>
                                            <p:strVal val="#ppt_x"/>
                                          </p:val>
                                        </p:tav>
                                      </p:tavLst>
                                    </p:anim>
                                    <p:anim calcmode="lin" valueType="num">
                                      <p:cBhvr additive="base">
                                        <p:cTn id="13" dur="20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000" fill="hold"/>
                                        <p:tgtEl>
                                          <p:spTgt spid="6"/>
                                        </p:tgtEl>
                                        <p:attrNameLst>
                                          <p:attrName>ppt_x</p:attrName>
                                        </p:attrNameLst>
                                      </p:cBhvr>
                                      <p:tavLst>
                                        <p:tav tm="0">
                                          <p:val>
                                            <p:strVal val="#ppt_x"/>
                                          </p:val>
                                        </p:tav>
                                        <p:tav tm="100000">
                                          <p:val>
                                            <p:strVal val="#ppt_x"/>
                                          </p:val>
                                        </p:tav>
                                      </p:tavLst>
                                    </p:anim>
                                    <p:anim calcmode="lin" valueType="num">
                                      <p:cBhvr additive="base">
                                        <p:cTn id="1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Prostokąt 5"/>
          <p:cNvSpPr/>
          <p:nvPr/>
        </p:nvSpPr>
        <p:spPr>
          <a:xfrm>
            <a:off x="1428728" y="1785926"/>
            <a:ext cx="6786610" cy="4524315"/>
          </a:xfrm>
          <a:prstGeom prst="rect">
            <a:avLst/>
          </a:prstGeom>
          <a:solidFill>
            <a:schemeClr val="bg1">
              <a:alpha val="67000"/>
            </a:schemeClr>
          </a:solidFill>
        </p:spPr>
        <p:txBody>
          <a:bodyPr wrap="square">
            <a:spAutoFit/>
          </a:bodyPr>
          <a:lstStyle/>
          <a:p>
            <a:pPr>
              <a:buFont typeface="Wingdings" pitchFamily="2" charset="2"/>
              <a:buChar char="v"/>
            </a:pPr>
            <a:r>
              <a:rPr lang="pl-PL" sz="2400" b="1" dirty="0" smtClean="0">
                <a:effectLst>
                  <a:outerShdw blurRad="38100" dist="38100" dir="2700000" algn="tl">
                    <a:srgbClr val="000000">
                      <a:alpha val="43137"/>
                    </a:srgbClr>
                  </a:outerShdw>
                </a:effectLst>
              </a:rPr>
              <a:t>Anna Pieprzyca- mama jednego z naszych wspólników, która  okazała się bardzo pomocna w sprawach finansowych, pracuje w księgowości.</a:t>
            </a:r>
          </a:p>
          <a:p>
            <a:pPr>
              <a:buFont typeface="Wingdings" pitchFamily="2" charset="2"/>
              <a:buChar char="v"/>
            </a:pPr>
            <a:endParaRPr lang="pl-PL" sz="2400" b="1" dirty="0" smtClean="0">
              <a:effectLst>
                <a:outerShdw blurRad="38100" dist="38100" dir="2700000" algn="tl">
                  <a:srgbClr val="000000">
                    <a:alpha val="43137"/>
                  </a:srgbClr>
                </a:outerShdw>
              </a:effectLst>
            </a:endParaRPr>
          </a:p>
          <a:p>
            <a:pPr>
              <a:buFont typeface="Wingdings" pitchFamily="2" charset="2"/>
              <a:buChar char="v"/>
            </a:pPr>
            <a:r>
              <a:rPr lang="pl-PL" sz="2400" b="1" dirty="0" smtClean="0">
                <a:effectLst>
                  <a:outerShdw blurRad="38100" dist="38100" dir="2700000" algn="tl">
                    <a:srgbClr val="000000">
                      <a:alpha val="43137"/>
                    </a:srgbClr>
                  </a:outerShdw>
                </a:effectLst>
              </a:rPr>
              <a:t> Józef </a:t>
            </a:r>
            <a:r>
              <a:rPr lang="pl-PL" sz="2400" b="1" dirty="0" err="1" smtClean="0">
                <a:effectLst>
                  <a:outerShdw blurRad="38100" dist="38100" dir="2700000" algn="tl">
                    <a:srgbClr val="000000">
                      <a:alpha val="43137"/>
                    </a:srgbClr>
                  </a:outerShdw>
                </a:effectLst>
              </a:rPr>
              <a:t>Nolewajka</a:t>
            </a:r>
            <a:r>
              <a:rPr lang="pl-PL" sz="2400" b="1" dirty="0" smtClean="0">
                <a:effectLst>
                  <a:outerShdw blurRad="38100" dist="38100" dir="2700000" algn="tl">
                    <a:srgbClr val="000000">
                      <a:alpha val="43137"/>
                    </a:srgbClr>
                  </a:outerShdw>
                </a:effectLst>
              </a:rPr>
              <a:t>- pomagał przy produkcji miedzianej biżuterii, jako kochany  emerytowany dziadek jednego ze wspólników ,</a:t>
            </a:r>
          </a:p>
          <a:p>
            <a:pPr>
              <a:buFont typeface="Wingdings" pitchFamily="2" charset="2"/>
              <a:buChar char="v"/>
            </a:pPr>
            <a:endParaRPr lang="pl-PL" sz="2400" b="1" dirty="0" smtClean="0">
              <a:effectLst>
                <a:outerShdw blurRad="38100" dist="38100" dir="2700000" algn="tl">
                  <a:srgbClr val="000000">
                    <a:alpha val="43137"/>
                  </a:srgbClr>
                </a:outerShdw>
              </a:effectLst>
            </a:endParaRPr>
          </a:p>
          <a:p>
            <a:pPr>
              <a:buFont typeface="Wingdings" pitchFamily="2" charset="2"/>
              <a:buChar char="v"/>
            </a:pPr>
            <a:r>
              <a:rPr lang="pl-PL" sz="2400" b="1" dirty="0" smtClean="0">
                <a:effectLst>
                  <a:outerShdw blurRad="38100" dist="38100" dir="2700000" algn="tl">
                    <a:srgbClr val="000000">
                      <a:alpha val="43137"/>
                    </a:srgbClr>
                  </a:outerShdw>
                </a:effectLst>
              </a:rPr>
              <a:t> Mariola Góra- bardzo zaangażowana znajoma, które okazała się niezbędna przy produkcji biżuterii na zamówienie. Pracownik prywatnej firmy na stanowisku kierowniczym.</a:t>
            </a:r>
            <a:endParaRPr lang="pl-PL" sz="2400" b="1" dirty="0">
              <a:effectLst>
                <a:outerShdw blurRad="38100" dist="38100" dir="2700000" algn="tl">
                  <a:srgbClr val="000000">
                    <a:alpha val="43137"/>
                  </a:srgbClr>
                </a:outerShdw>
              </a:effectLst>
            </a:endParaRPr>
          </a:p>
        </p:txBody>
      </p:sp>
      <p:sp>
        <p:nvSpPr>
          <p:cNvPr id="8" name="Prostokąt 7"/>
          <p:cNvSpPr/>
          <p:nvPr/>
        </p:nvSpPr>
        <p:spPr>
          <a:xfrm>
            <a:off x="1142976" y="500042"/>
            <a:ext cx="7107882" cy="769441"/>
          </a:xfrm>
          <a:prstGeom prst="rect">
            <a:avLst/>
          </a:prstGeom>
        </p:spPr>
        <p:txBody>
          <a:bodyPr wrap="square">
            <a:spAutoFit/>
          </a:bodyPr>
          <a:lstStyle/>
          <a:p>
            <a:r>
              <a:rPr lang="pl-PL" sz="4400" b="1" dirty="0" smtClean="0"/>
              <a:t>Konsultanci Frywolitki</a:t>
            </a:r>
            <a:endParaRPr lang="pl-PL" sz="4400" b="1" dirty="0"/>
          </a:p>
        </p:txBody>
      </p:sp>
      <p:sp>
        <p:nvSpPr>
          <p:cNvPr id="4" name="pole tekstowe 3"/>
          <p:cNvSpPr txBox="1"/>
          <p:nvPr/>
        </p:nvSpPr>
        <p:spPr>
          <a:xfrm>
            <a:off x="571472" y="6357958"/>
            <a:ext cx="7786742" cy="369332"/>
          </a:xfrm>
          <a:prstGeom prst="rect">
            <a:avLst/>
          </a:prstGeom>
          <a:noFill/>
        </p:spPr>
        <p:txBody>
          <a:bodyPr wrap="square" rtlCol="0">
            <a:spAutoFit/>
          </a:bodyPr>
          <a:lstStyle/>
          <a:p>
            <a:r>
              <a:rPr lang="pl-PL" dirty="0" smtClean="0"/>
              <a:t>*Konsultanci nie wyrażają zgody na udostępnienie swoich wizerunków.</a:t>
            </a:r>
            <a:endParaRPr lang="pl-PL"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ppt_x"/>
                                          </p:val>
                                        </p:tav>
                                        <p:tav tm="100000">
                                          <p:val>
                                            <p:strVal val="#ppt_x"/>
                                          </p:val>
                                        </p:tav>
                                      </p:tavLst>
                                    </p:anim>
                                    <p:anim calcmode="lin" valueType="num">
                                      <p:cBhvr additive="base">
                                        <p:cTn id="8" dur="20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ppt_x"/>
                                          </p:val>
                                        </p:tav>
                                        <p:tav tm="100000">
                                          <p:val>
                                            <p:strVal val="#ppt_x"/>
                                          </p:val>
                                        </p:tav>
                                      </p:tavLst>
                                    </p:anim>
                                    <p:anim calcmode="lin" valueType="num">
                                      <p:cBhvr additive="base">
                                        <p:cTn id="13" dur="20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ppt_x"/>
                                          </p:val>
                                        </p:tav>
                                        <p:tav tm="100000">
                                          <p:val>
                                            <p:strVal val="#ppt_x"/>
                                          </p:val>
                                        </p:tav>
                                      </p:tavLst>
                                    </p:anim>
                                    <p:anim calcmode="lin" valueType="num">
                                      <p:cBhvr additive="base">
                                        <p:cTn id="1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pole tekstowe 1"/>
          <p:cNvSpPr txBox="1"/>
          <p:nvPr/>
        </p:nvSpPr>
        <p:spPr>
          <a:xfrm>
            <a:off x="285720" y="1357298"/>
            <a:ext cx="8643966" cy="5078313"/>
          </a:xfrm>
          <a:prstGeom prst="rect">
            <a:avLst/>
          </a:prstGeom>
          <a:solidFill>
            <a:schemeClr val="bg1">
              <a:alpha val="67000"/>
            </a:schemeClr>
          </a:solidFill>
        </p:spPr>
        <p:txBody>
          <a:bodyPr wrap="square" rtlCol="0">
            <a:spAutoFit/>
          </a:bodyPr>
          <a:lstStyle/>
          <a:p>
            <a:r>
              <a:rPr lang="pl-PL" b="1" dirty="0" err="1" smtClean="0">
                <a:effectLst>
                  <a:outerShdw blurRad="38100" dist="38100" dir="2700000" algn="tl">
                    <a:srgbClr val="000000">
                      <a:alpha val="43137"/>
                    </a:srgbClr>
                  </a:outerShdw>
                </a:effectLst>
                <a:latin typeface="Century Schoolbook" pitchFamily="18" charset="0"/>
              </a:rPr>
              <a:t>Miniprzesiębiorstwo</a:t>
            </a:r>
            <a:r>
              <a:rPr lang="pl-PL" b="1" dirty="0" smtClean="0">
                <a:effectLst>
                  <a:outerShdw blurRad="38100" dist="38100" dir="2700000" algn="tl">
                    <a:srgbClr val="000000">
                      <a:alpha val="43137"/>
                    </a:srgbClr>
                  </a:outerShdw>
                </a:effectLst>
                <a:latin typeface="Century Schoolbook" pitchFamily="18" charset="0"/>
              </a:rPr>
              <a:t> Frywolitka powstało z myślą o kobietach, które cenią sobie piękno ręcznie robionej biżuterii. Naszym głównym celem jest trafienie w gust każdej  kobiety. Ponadto  tą kolekcją biżuterii chcemy połączyć różne pokolenia pań  oraz wprowadzić do monotonii życia indywidualizm i kolor.</a:t>
            </a:r>
          </a:p>
          <a:p>
            <a:r>
              <a:rPr lang="pl-PL" b="1" dirty="0" smtClean="0">
                <a:effectLst>
                  <a:outerShdw blurRad="38100" dist="38100" dir="2700000" algn="tl">
                    <a:srgbClr val="000000">
                      <a:alpha val="43137"/>
                    </a:srgbClr>
                  </a:outerShdw>
                </a:effectLst>
                <a:latin typeface="Century Schoolbook" pitchFamily="18" charset="0"/>
              </a:rPr>
              <a:t> Naszym głównym wyrobem są kolczyki, bransoletki, oraz kolie wykonywane dwoma technikami, za pomocą frywolitki, jak i również wykonywane z </a:t>
            </a:r>
            <a:r>
              <a:rPr lang="pl-PL" b="1" dirty="0" err="1" smtClean="0">
                <a:effectLst>
                  <a:outerShdw blurRad="38100" dist="38100" dir="2700000" algn="tl">
                    <a:srgbClr val="000000">
                      <a:alpha val="43137"/>
                    </a:srgbClr>
                  </a:outerShdw>
                </a:effectLst>
                <a:latin typeface="Century Schoolbook" pitchFamily="18" charset="0"/>
              </a:rPr>
              <a:t>sułtarzu</a:t>
            </a:r>
            <a:r>
              <a:rPr lang="pl-PL" b="1" dirty="0" smtClean="0">
                <a:effectLst>
                  <a:outerShdw blurRad="38100" dist="38100" dir="2700000" algn="tl">
                    <a:srgbClr val="000000">
                      <a:alpha val="43137"/>
                    </a:srgbClr>
                  </a:outerShdw>
                </a:effectLst>
                <a:latin typeface="Century Schoolbook" pitchFamily="18" charset="0"/>
              </a:rPr>
              <a:t> i kamienia. Jakość biżuterii jest bardzo wysoka, i nie odstaje od biżuterii oferowanej w sklepach. Nasze wyroby są oryginalne, a po przez wielki wybór, oraz niepowtarzające się wzory nasi klienci mogą czuć się wyjątkowo, i podkreślać swoją indywidualność. </a:t>
            </a:r>
          </a:p>
          <a:p>
            <a:endParaRPr lang="pl-PL" b="1" dirty="0" smtClean="0">
              <a:effectLst>
                <a:outerShdw blurRad="38100" dist="38100" dir="2700000" algn="tl">
                  <a:srgbClr val="000000">
                    <a:alpha val="43137"/>
                  </a:srgbClr>
                </a:outerShdw>
              </a:effectLst>
              <a:latin typeface="Century Schoolbook" pitchFamily="18" charset="0"/>
            </a:endParaRPr>
          </a:p>
          <a:p>
            <a:r>
              <a:rPr lang="pl-PL" b="1" dirty="0" smtClean="0">
                <a:effectLst>
                  <a:outerShdw blurRad="38100" dist="38100" dir="2700000" algn="tl">
                    <a:srgbClr val="000000">
                      <a:alpha val="43137"/>
                    </a:srgbClr>
                  </a:outerShdw>
                </a:effectLst>
                <a:latin typeface="Century Schoolbook" pitchFamily="18" charset="0"/>
              </a:rPr>
              <a:t>Wyroby własnej biżuterii rozszerzyłyśmy o produkcję biżuterii miedzianej. Kładziemy szczególnie nacisk na ochronę środowiska, stosując materiały z surowców wtórnych oraz odpadów produkcyjnych.</a:t>
            </a:r>
          </a:p>
          <a:p>
            <a:pPr fontAlgn="auto">
              <a:spcBef>
                <a:spcPts val="0"/>
              </a:spcBef>
              <a:spcAft>
                <a:spcPts val="0"/>
              </a:spcAft>
              <a:defRPr/>
            </a:pPr>
            <a:endParaRPr lang="pl-PL" b="1" dirty="0">
              <a:effectLst>
                <a:outerShdw blurRad="38100" dist="38100" dir="2700000" algn="tl">
                  <a:srgbClr val="000000">
                    <a:alpha val="43137"/>
                  </a:srgbClr>
                </a:outerShdw>
              </a:effectLst>
              <a:latin typeface="Century Schoolbook" pitchFamily="18" charset="0"/>
            </a:endParaRPr>
          </a:p>
        </p:txBody>
      </p:sp>
      <p:sp>
        <p:nvSpPr>
          <p:cNvPr id="4" name="pole tekstowe 3"/>
          <p:cNvSpPr txBox="1"/>
          <p:nvPr/>
        </p:nvSpPr>
        <p:spPr>
          <a:xfrm>
            <a:off x="1357290" y="357166"/>
            <a:ext cx="6786610" cy="707886"/>
          </a:xfrm>
          <a:prstGeom prst="rect">
            <a:avLst/>
          </a:prstGeom>
          <a:noFill/>
        </p:spPr>
        <p:txBody>
          <a:bodyPr wrap="square" rtlCol="0">
            <a:spAutoFit/>
          </a:bodyPr>
          <a:lstStyle/>
          <a:p>
            <a:pPr algn="ctr"/>
            <a:r>
              <a:rPr lang="pl-PL" sz="4000" b="1" dirty="0" smtClean="0">
                <a:latin typeface="Bodoni MT Black" pitchFamily="18" charset="0"/>
              </a:rPr>
              <a:t>Przedmiot działalności </a:t>
            </a:r>
            <a:endParaRPr lang="pl-PL" sz="4000" b="1" dirty="0">
              <a:latin typeface="Bodoni MT Black"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pole tekstowe 2"/>
          <p:cNvSpPr txBox="1"/>
          <p:nvPr/>
        </p:nvSpPr>
        <p:spPr>
          <a:xfrm>
            <a:off x="0" y="214290"/>
            <a:ext cx="9144000" cy="707886"/>
          </a:xfrm>
          <a:prstGeom prst="rect">
            <a:avLst/>
          </a:prstGeom>
          <a:solidFill>
            <a:schemeClr val="bg1">
              <a:alpha val="67000"/>
            </a:schemeClr>
          </a:solidFill>
        </p:spPr>
        <p:txBody>
          <a:bodyPr wrap="square" rtlCol="0">
            <a:spAutoFit/>
          </a:bodyPr>
          <a:lstStyle/>
          <a:p>
            <a:pPr algn="ctr"/>
            <a:r>
              <a:rPr lang="pl-PL" sz="4000" b="1" dirty="0" smtClean="0">
                <a:solidFill>
                  <a:srgbClr val="FF0000"/>
                </a:solidFill>
                <a:effectLst>
                  <a:outerShdw blurRad="38100" dist="38100" dir="2700000" algn="tl">
                    <a:srgbClr val="000000">
                      <a:alpha val="43137"/>
                    </a:srgbClr>
                  </a:outerShdw>
                </a:effectLst>
                <a:latin typeface="Berlin Sans FB" pitchFamily="34" charset="0"/>
              </a:rPr>
              <a:t>Funkcjonowanie Frywolitki</a:t>
            </a:r>
            <a:endParaRPr lang="pl-PL" sz="4000" b="1" dirty="0">
              <a:solidFill>
                <a:srgbClr val="FF0000"/>
              </a:solidFill>
              <a:effectLst>
                <a:outerShdw blurRad="38100" dist="38100" dir="2700000" algn="tl">
                  <a:srgbClr val="000000">
                    <a:alpha val="43137"/>
                  </a:srgbClr>
                </a:outerShdw>
              </a:effectLst>
              <a:latin typeface="Berlin Sans FB" pitchFamily="34" charset="0"/>
            </a:endParaRPr>
          </a:p>
        </p:txBody>
      </p:sp>
      <p:sp>
        <p:nvSpPr>
          <p:cNvPr id="5" name="pole tekstowe 4"/>
          <p:cNvSpPr txBox="1"/>
          <p:nvPr/>
        </p:nvSpPr>
        <p:spPr>
          <a:xfrm>
            <a:off x="285720" y="1785926"/>
            <a:ext cx="5143536" cy="4801314"/>
          </a:xfrm>
          <a:prstGeom prst="rect">
            <a:avLst/>
          </a:prstGeom>
          <a:solidFill>
            <a:schemeClr val="bg1">
              <a:alpha val="50000"/>
            </a:schemeClr>
          </a:solidFill>
        </p:spPr>
        <p:txBody>
          <a:bodyPr wrap="square" rtlCol="0">
            <a:spAutoFit/>
          </a:bodyPr>
          <a:lstStyle/>
          <a:p>
            <a:r>
              <a:rPr lang="pl-PL" b="1" dirty="0" err="1" smtClean="0"/>
              <a:t>Miniprzedsiębiorstwo</a:t>
            </a:r>
            <a:r>
              <a:rPr lang="pl-PL" b="1" dirty="0" smtClean="0"/>
              <a:t> </a:t>
            </a:r>
            <a:r>
              <a:rPr lang="pl-PL" b="1" i="1" dirty="0" smtClean="0"/>
              <a:t>Frywolitka </a:t>
            </a:r>
            <a:r>
              <a:rPr lang="pl-PL" b="1" dirty="0" smtClean="0"/>
              <a:t>zostało założone 3 października 2011 roku. Kiedy dowiedziałyśmy się o możliwości prowadzenia takiej działalności, od razu wspólnie postanowiłyśmy podjąć się tego przedsięwzięcia.</a:t>
            </a:r>
            <a:r>
              <a:rPr lang="pl-PL" dirty="0" smtClean="0"/>
              <a:t> </a:t>
            </a:r>
          </a:p>
          <a:p>
            <a:endParaRPr lang="pl-PL" dirty="0" smtClean="0"/>
          </a:p>
          <a:p>
            <a:r>
              <a:rPr lang="pl-PL" b="1" dirty="0" smtClean="0"/>
              <a:t>Naszym kluczowym działaniem jest sprzedaż biżuterii dzięki której można podkreślić swą indywidualność i wyjątkowość.</a:t>
            </a:r>
          </a:p>
          <a:p>
            <a:endParaRPr lang="pl-PL" b="1" dirty="0" smtClean="0"/>
          </a:p>
          <a:p>
            <a:r>
              <a:rPr lang="pl-PL" b="1" dirty="0" smtClean="0"/>
              <a:t>Podczas całej działalności nie pojawił się żaden większy konflikt, a te drobne na przykład jak ma wyglądać nasze stoisko, bądź ile wynosić ma zniżka, starałyśmy się dobrze rozwiązywać, aby zachować między nami klarowne relacje oraz nie zniszczyć zawiązanej pomiędzy nami dobrej współpracy i przyjaźni. </a:t>
            </a:r>
            <a:endParaRPr lang="pl-PL" b="1" dirty="0">
              <a:effectLst>
                <a:outerShdw blurRad="38100" dist="38100" dir="2700000" algn="tl">
                  <a:srgbClr val="000000">
                    <a:alpha val="43137"/>
                  </a:srgbClr>
                </a:outerShdw>
              </a:effectLs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70" decel="100000"/>
                                        <p:tgtEl>
                                          <p:spTgt spid="3"/>
                                        </p:tgtEl>
                                      </p:cBhvr>
                                    </p:animEffect>
                                    <p:animScale>
                                      <p:cBhvr>
                                        <p:cTn id="8" dur="770" decel="100000"/>
                                        <p:tgtEl>
                                          <p:spTgt spid="3"/>
                                        </p:tgtEl>
                                      </p:cBhvr>
                                      <p:from x="10000" y="10000"/>
                                      <p:to x="200000" y="450000"/>
                                    </p:animScale>
                                    <p:animScale>
                                      <p:cBhvr>
                                        <p:cTn id="9" dur="1230" accel="100000" fill="hold">
                                          <p:stCondLst>
                                            <p:cond delay="770"/>
                                          </p:stCondLst>
                                        </p:cTn>
                                        <p:tgtEl>
                                          <p:spTgt spid="3"/>
                                        </p:tgtEl>
                                      </p:cBhvr>
                                      <p:from x="200000" y="450000"/>
                                      <p:to x="100000" y="100000"/>
                                    </p:animScale>
                                    <p:set>
                                      <p:cBhvr>
                                        <p:cTn id="10" dur="770" fill="hold"/>
                                        <p:tgtEl>
                                          <p:spTgt spid="3"/>
                                        </p:tgtEl>
                                        <p:attrNameLst>
                                          <p:attrName>ppt_x</p:attrName>
                                        </p:attrNameLst>
                                      </p:cBhvr>
                                      <p:to>
                                        <p:strVal val="(0.5)"/>
                                      </p:to>
                                    </p:set>
                                    <p:anim from="(0.5)" to="(#ppt_x)" calcmode="lin" valueType="num">
                                      <p:cBhvr>
                                        <p:cTn id="11" dur="1230" accel="100000" fill="hold">
                                          <p:stCondLst>
                                            <p:cond delay="770"/>
                                          </p:stCondLst>
                                        </p:cTn>
                                        <p:tgtEl>
                                          <p:spTgt spid="3"/>
                                        </p:tgtEl>
                                        <p:attrNameLst>
                                          <p:attrName>ppt_x</p:attrName>
                                        </p:attrNameLst>
                                      </p:cBhvr>
                                    </p:anim>
                                    <p:set>
                                      <p:cBhvr>
                                        <p:cTn id="12" dur="770" fill="hold"/>
                                        <p:tgtEl>
                                          <p:spTgt spid="3"/>
                                        </p:tgtEl>
                                        <p:attrNameLst>
                                          <p:attrName>ppt_y</p:attrName>
                                        </p:attrNameLst>
                                      </p:cBhvr>
                                      <p:to>
                                        <p:strVal val="(#ppt_y+0.4)"/>
                                      </p:to>
                                    </p:set>
                                    <p:anim from="(#ppt_y+0.4)" to="(#ppt_y)" calcmode="lin" valueType="num">
                                      <p:cBhvr>
                                        <p:cTn id="13" dur="1230" accel="100000" fill="hold">
                                          <p:stCondLst>
                                            <p:cond delay="770"/>
                                          </p:stCondLst>
                                        </p:cTn>
                                        <p:tgtEl>
                                          <p:spTgt spid="3"/>
                                        </p:tgtEl>
                                        <p:attrNameLst>
                                          <p:attrName>ppt_y</p:attrName>
                                        </p:attrNameLst>
                                      </p:cBhvr>
                                    </p:anim>
                                  </p:childTnLst>
                                </p:cTn>
                              </p:par>
                            </p:childTnLst>
                          </p:cTn>
                        </p:par>
                        <p:par>
                          <p:cTn id="14" fill="hold">
                            <p:stCondLst>
                              <p:cond delay="2000"/>
                            </p:stCondLst>
                            <p:childTnLst>
                              <p:par>
                                <p:cTn id="15" presetID="29"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ppt_x</p:attrName>
                                        </p:attrNameLst>
                                      </p:cBhvr>
                                      <p:tavLst>
                                        <p:tav tm="0">
                                          <p:val>
                                            <p:strVal val="#ppt_x-.2"/>
                                          </p:val>
                                        </p:tav>
                                        <p:tav tm="100000">
                                          <p:val>
                                            <p:strVal val="#ppt_x"/>
                                          </p:val>
                                        </p:tav>
                                      </p:tavLst>
                                    </p:anim>
                                    <p:anim calcmode="lin" valueType="num">
                                      <p:cBhvr>
                                        <p:cTn id="1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pic>
        <p:nvPicPr>
          <p:cNvPr id="7" name="Obraz 6" descr="DSCF5012.JPG"/>
          <p:cNvPicPr>
            <a:picLocks noChangeAspect="1"/>
          </p:cNvPicPr>
          <p:nvPr/>
        </p:nvPicPr>
        <p:blipFill>
          <a:blip r:embed="rId3" cstate="print"/>
          <a:stretch>
            <a:fillRect/>
          </a:stretch>
        </p:blipFill>
        <p:spPr>
          <a:xfrm>
            <a:off x="4500562" y="2714620"/>
            <a:ext cx="4643438" cy="3482579"/>
          </a:xfrm>
          <a:prstGeom prst="rect">
            <a:avLst/>
          </a:prstGeom>
        </p:spPr>
      </p:pic>
      <p:pic>
        <p:nvPicPr>
          <p:cNvPr id="6" name="Obraz 5" descr="735.jpg"/>
          <p:cNvPicPr>
            <a:picLocks noChangeAspect="1"/>
          </p:cNvPicPr>
          <p:nvPr/>
        </p:nvPicPr>
        <p:blipFill>
          <a:blip r:embed="rId4"/>
          <a:stretch>
            <a:fillRect/>
          </a:stretch>
        </p:blipFill>
        <p:spPr>
          <a:xfrm>
            <a:off x="6858016" y="428604"/>
            <a:ext cx="2095514" cy="1571636"/>
          </a:xfrm>
          <a:prstGeom prst="rect">
            <a:avLst/>
          </a:prstGeom>
        </p:spPr>
      </p:pic>
      <p:sp>
        <p:nvSpPr>
          <p:cNvPr id="2" name="pole tekstowe 1"/>
          <p:cNvSpPr txBox="1"/>
          <p:nvPr/>
        </p:nvSpPr>
        <p:spPr>
          <a:xfrm>
            <a:off x="2786050" y="0"/>
            <a:ext cx="3571900" cy="1015663"/>
          </a:xfrm>
          <a:prstGeom prst="rect">
            <a:avLst/>
          </a:prstGeom>
          <a:noFill/>
        </p:spPr>
        <p:txBody>
          <a:bodyPr wrap="square" rtlCol="0">
            <a:spAutoFit/>
          </a:bodyPr>
          <a:lstStyle/>
          <a:p>
            <a:r>
              <a:rPr lang="pl-PL" sz="6000" b="1" dirty="0" smtClean="0">
                <a:effectLst>
                  <a:outerShdw blurRad="38100" dist="38100" dir="2700000" algn="tl">
                    <a:srgbClr val="000000">
                      <a:alpha val="43137"/>
                    </a:srgbClr>
                  </a:outerShdw>
                </a:effectLst>
                <a:latin typeface="Berlin Sans FB" pitchFamily="34" charset="0"/>
              </a:rPr>
              <a:t>Sukcesy</a:t>
            </a:r>
            <a:endParaRPr lang="pl-PL" sz="6000" b="1" dirty="0">
              <a:effectLst>
                <a:outerShdw blurRad="38100" dist="38100" dir="2700000" algn="tl">
                  <a:srgbClr val="000000">
                    <a:alpha val="43137"/>
                  </a:srgbClr>
                </a:outerShdw>
              </a:effectLst>
              <a:latin typeface="Berlin Sans FB" pitchFamily="34" charset="0"/>
            </a:endParaRPr>
          </a:p>
        </p:txBody>
      </p:sp>
      <p:sp>
        <p:nvSpPr>
          <p:cNvPr id="3" name="pole tekstowe 2"/>
          <p:cNvSpPr txBox="1"/>
          <p:nvPr/>
        </p:nvSpPr>
        <p:spPr>
          <a:xfrm>
            <a:off x="214282" y="1000108"/>
            <a:ext cx="7072362" cy="1477328"/>
          </a:xfrm>
          <a:prstGeom prst="rect">
            <a:avLst/>
          </a:prstGeom>
          <a:solidFill>
            <a:schemeClr val="bg1">
              <a:alpha val="65000"/>
            </a:schemeClr>
          </a:solidFill>
        </p:spPr>
        <p:txBody>
          <a:bodyPr wrap="square" rtlCol="0">
            <a:spAutoFit/>
          </a:bodyPr>
          <a:lstStyle/>
          <a:p>
            <a:r>
              <a:rPr lang="pl-PL" b="1" dirty="0" smtClean="0">
                <a:effectLst>
                  <a:outerShdw blurRad="38100" dist="38100" dir="2700000" algn="tl">
                    <a:srgbClr val="000000">
                      <a:alpha val="43137"/>
                    </a:srgbClr>
                  </a:outerShdw>
                </a:effectLst>
              </a:rPr>
              <a:t>Jesteśmy niesamowicie dumni z tego, że zostaliśmy pierwszym w Polsce przedsiębiorstwem, które nawiązało w tym roku szkolnym współpracę z młodzieżowymi firmami  z zagranicy. Współpracujemy obecnie z portugalskim przedsiębiorstwem o nazwie USEME AE, z którym wymieniamy się poglądami na temat prowadzenia biznesu. </a:t>
            </a:r>
            <a:endParaRPr lang="pl-PL" b="1" dirty="0">
              <a:effectLst>
                <a:outerShdw blurRad="38100" dist="38100" dir="2700000" algn="tl">
                  <a:srgbClr val="000000">
                    <a:alpha val="43137"/>
                  </a:srgbClr>
                </a:outerShdw>
              </a:effectLst>
            </a:endParaRPr>
          </a:p>
        </p:txBody>
      </p:sp>
      <p:sp>
        <p:nvSpPr>
          <p:cNvPr id="4" name="pole tekstowe 3"/>
          <p:cNvSpPr txBox="1"/>
          <p:nvPr/>
        </p:nvSpPr>
        <p:spPr>
          <a:xfrm>
            <a:off x="357158" y="2786058"/>
            <a:ext cx="5572164" cy="1754326"/>
          </a:xfrm>
          <a:prstGeom prst="rect">
            <a:avLst/>
          </a:prstGeom>
          <a:solidFill>
            <a:schemeClr val="bg1">
              <a:alpha val="64000"/>
            </a:schemeClr>
          </a:solidFill>
        </p:spPr>
        <p:txBody>
          <a:bodyPr wrap="square" rtlCol="0">
            <a:spAutoFit/>
          </a:bodyPr>
          <a:lstStyle/>
          <a:p>
            <a:r>
              <a:rPr lang="pl-PL" b="1" dirty="0" smtClean="0">
                <a:effectLst>
                  <a:outerShdw blurRad="38100" dist="38100" dir="2700000" algn="tl">
                    <a:srgbClr val="000000">
                      <a:alpha val="43137"/>
                    </a:srgbClr>
                  </a:outerShdw>
                </a:effectLst>
              </a:rPr>
              <a:t>Do sukcesów naszej firmy można również zaliczyć  organizację warsztatów  połączonych z konkursem  w  Miejskiej Szkole Podstawowej  nr 5 w Piekarach Śląskich.  Miałyśmy tam okazję do  promocji naszej firmy, a także do przeprowadzenia zajęć , podczas których uczyłyśmy dzieci  wyrobu biżuterii przez nas  sprzedawanej.</a:t>
            </a:r>
            <a:endParaRPr lang="pl-PL" b="1" dirty="0">
              <a:effectLst>
                <a:outerShdw blurRad="38100" dist="38100" dir="2700000" algn="tl">
                  <a:srgbClr val="000000">
                    <a:alpha val="43137"/>
                  </a:srgbClr>
                </a:outerShdw>
              </a:effectLst>
            </a:endParaRPr>
          </a:p>
        </p:txBody>
      </p:sp>
      <p:sp>
        <p:nvSpPr>
          <p:cNvPr id="5" name="pole tekstowe 4"/>
          <p:cNvSpPr txBox="1"/>
          <p:nvPr/>
        </p:nvSpPr>
        <p:spPr>
          <a:xfrm>
            <a:off x="357158" y="4929198"/>
            <a:ext cx="5715040" cy="1200329"/>
          </a:xfrm>
          <a:prstGeom prst="rect">
            <a:avLst/>
          </a:prstGeom>
          <a:solidFill>
            <a:schemeClr val="bg1">
              <a:alpha val="60000"/>
            </a:schemeClr>
          </a:solidFill>
        </p:spPr>
        <p:txBody>
          <a:bodyPr wrap="square" rtlCol="0">
            <a:spAutoFit/>
          </a:bodyPr>
          <a:lstStyle/>
          <a:p>
            <a:r>
              <a:rPr lang="pl-PL" b="1" dirty="0" smtClean="0">
                <a:effectLst>
                  <a:outerShdw blurRad="38100" dist="38100" dir="2700000" algn="tl">
                    <a:srgbClr val="000000">
                      <a:alpha val="43137"/>
                    </a:srgbClr>
                  </a:outerShdw>
                </a:effectLst>
              </a:rPr>
              <a:t>Powodem do zadowolenia może być  także umowa z Szkołą Języków Obcych </a:t>
            </a:r>
            <a:r>
              <a:rPr lang="pl-PL" b="1" dirty="0" err="1" smtClean="0">
                <a:effectLst>
                  <a:outerShdw blurRad="38100" dist="38100" dir="2700000" algn="tl">
                    <a:srgbClr val="000000">
                      <a:alpha val="43137"/>
                    </a:srgbClr>
                  </a:outerShdw>
                </a:effectLst>
              </a:rPr>
              <a:t>Active</a:t>
            </a:r>
            <a:r>
              <a:rPr lang="pl-PL" b="1" dirty="0" smtClean="0">
                <a:effectLst>
                  <a:outerShdw blurRad="38100" dist="38100" dir="2700000" algn="tl">
                    <a:srgbClr val="000000">
                      <a:alpha val="43137"/>
                    </a:srgbClr>
                  </a:outerShdw>
                </a:effectLst>
              </a:rPr>
              <a:t> w Bytomiu, która zgodziła się przyjąć nad nami patronat i pomagać  w naszych działaniach biznesowych.</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ppt_x</p:attrName>
                                        </p:attrNameLst>
                                      </p:cBhvr>
                                      <p:tavLst>
                                        <p:tav tm="0">
                                          <p:val>
                                            <p:strVal val="#ppt_x-.2"/>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gtEl>
                                      </p:cBhvr>
                                    </p:animEffect>
                                  </p:childTnLst>
                                </p:cTn>
                              </p:par>
                            </p:childTnLst>
                          </p:cTn>
                        </p:par>
                        <p:par>
                          <p:cTn id="16" fill="hold">
                            <p:stCondLst>
                              <p:cond delay="2000"/>
                            </p:stCondLst>
                            <p:childTnLst>
                              <p:par>
                                <p:cTn id="17" presetID="29"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ppt_x</p:attrName>
                                        </p:attrNameLst>
                                      </p:cBhvr>
                                      <p:tavLst>
                                        <p:tav tm="0">
                                          <p:val>
                                            <p:strVal val="#ppt_x-.2"/>
                                          </p:val>
                                        </p:tav>
                                        <p:tav tm="100000">
                                          <p:val>
                                            <p:strVal val="#ppt_x"/>
                                          </p:val>
                                        </p:tav>
                                      </p:tavLst>
                                    </p:anim>
                                    <p:anim calcmode="lin" valueType="num">
                                      <p:cBhvr>
                                        <p:cTn id="20"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6"/>
                                        </p:tgtEl>
                                      </p:cBhvr>
                                    </p:animEffect>
                                  </p:childTnLst>
                                </p:cTn>
                              </p:par>
                            </p:childTnLst>
                          </p:cTn>
                        </p:par>
                        <p:par>
                          <p:cTn id="22" fill="hold">
                            <p:stCondLst>
                              <p:cond delay="3000"/>
                            </p:stCondLst>
                            <p:childTnLst>
                              <p:par>
                                <p:cTn id="23" presetID="29"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ppt_x</p:attrName>
                                        </p:attrNameLst>
                                      </p:cBhvr>
                                      <p:tavLst>
                                        <p:tav tm="0">
                                          <p:val>
                                            <p:strVal val="#ppt_x-.2"/>
                                          </p:val>
                                        </p:tav>
                                        <p:tav tm="100000">
                                          <p:val>
                                            <p:strVal val="#ppt_x"/>
                                          </p:val>
                                        </p:tav>
                                      </p:tavLst>
                                    </p:anim>
                                    <p:anim calcmode="lin" valueType="num">
                                      <p:cBhvr>
                                        <p:cTn id="26"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7" dur="1000"/>
                                        <p:tgtEl>
                                          <p:spTgt spid="4"/>
                                        </p:tgtEl>
                                      </p:cBhvr>
                                    </p:animEffect>
                                  </p:childTnLst>
                                </p:cTn>
                              </p:par>
                            </p:childTnLst>
                          </p:cTn>
                        </p:par>
                        <p:par>
                          <p:cTn id="28" fill="hold">
                            <p:stCondLst>
                              <p:cond delay="4000"/>
                            </p:stCondLst>
                            <p:childTnLst>
                              <p:par>
                                <p:cTn id="29" presetID="29"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ppt_x</p:attrName>
                                        </p:attrNameLst>
                                      </p:cBhvr>
                                      <p:tavLst>
                                        <p:tav tm="0">
                                          <p:val>
                                            <p:strVal val="#ppt_x-.2"/>
                                          </p:val>
                                        </p:tav>
                                        <p:tav tm="100000">
                                          <p:val>
                                            <p:strVal val="#ppt_x"/>
                                          </p:val>
                                        </p:tav>
                                      </p:tavLst>
                                    </p:anim>
                                    <p:anim calcmode="lin" valueType="num">
                                      <p:cBhvr>
                                        <p:cTn id="3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3" dur="1000"/>
                                        <p:tgtEl>
                                          <p:spTgt spid="5"/>
                                        </p:tgtEl>
                                      </p:cBhvr>
                                    </p:animEffect>
                                  </p:childTnLst>
                                </p:cTn>
                              </p:par>
                            </p:childTnLst>
                          </p:cTn>
                        </p:par>
                        <p:par>
                          <p:cTn id="34" fill="hold">
                            <p:stCondLst>
                              <p:cond delay="5000"/>
                            </p:stCondLst>
                            <p:childTnLst>
                              <p:par>
                                <p:cTn id="35" presetID="29" presetClass="entr" presetSubtype="0"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ppt_x</p:attrName>
                                        </p:attrNameLst>
                                      </p:cBhvr>
                                      <p:tavLst>
                                        <p:tav tm="0">
                                          <p:val>
                                            <p:strVal val="#ppt_x-.2"/>
                                          </p:val>
                                        </p:tav>
                                        <p:tav tm="100000">
                                          <p:val>
                                            <p:strVal val="#ppt_x"/>
                                          </p:val>
                                        </p:tav>
                                      </p:tavLst>
                                    </p:anim>
                                    <p:anim calcmode="lin" valueType="num">
                                      <p:cBhvr>
                                        <p:cTn id="3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pole tekstowe 1"/>
          <p:cNvSpPr txBox="1"/>
          <p:nvPr/>
        </p:nvSpPr>
        <p:spPr>
          <a:xfrm>
            <a:off x="0" y="0"/>
            <a:ext cx="5643570" cy="1569660"/>
          </a:xfrm>
          <a:prstGeom prst="rect">
            <a:avLst/>
          </a:prstGeom>
          <a:noFill/>
        </p:spPr>
        <p:txBody>
          <a:bodyPr wrap="square" rtlCol="0">
            <a:spAutoFit/>
          </a:bodyPr>
          <a:lstStyle/>
          <a:p>
            <a:r>
              <a:rPr lang="pl-PL" sz="9600" b="1" dirty="0" smtClean="0">
                <a:effectLst>
                  <a:outerShdw blurRad="38100" dist="38100" dir="2700000" algn="tl">
                    <a:srgbClr val="000000">
                      <a:alpha val="43137"/>
                    </a:srgbClr>
                  </a:outerShdw>
                </a:effectLst>
                <a:latin typeface="Algerian" pitchFamily="82" charset="0"/>
              </a:rPr>
              <a:t>Finanse</a:t>
            </a:r>
            <a:endParaRPr lang="pl-PL" sz="9600" b="1" dirty="0">
              <a:effectLst>
                <a:outerShdw blurRad="38100" dist="38100" dir="2700000" algn="tl">
                  <a:srgbClr val="000000">
                    <a:alpha val="43137"/>
                  </a:srgbClr>
                </a:outerShdw>
              </a:effectLst>
              <a:latin typeface="Algerian" pitchFamily="82" charset="0"/>
            </a:endParaRPr>
          </a:p>
        </p:txBody>
      </p:sp>
      <p:sp>
        <p:nvSpPr>
          <p:cNvPr id="6" name="pole tekstowe 5"/>
          <p:cNvSpPr txBox="1"/>
          <p:nvPr/>
        </p:nvSpPr>
        <p:spPr>
          <a:xfrm>
            <a:off x="1857356" y="2357430"/>
            <a:ext cx="6215074" cy="3416320"/>
          </a:xfrm>
          <a:prstGeom prst="rect">
            <a:avLst/>
          </a:prstGeom>
          <a:solidFill>
            <a:schemeClr val="bg1">
              <a:alpha val="68000"/>
            </a:schemeClr>
          </a:solidFill>
        </p:spPr>
        <p:txBody>
          <a:bodyPr wrap="square" rtlCol="0">
            <a:spAutoFit/>
          </a:bodyPr>
          <a:lstStyle/>
          <a:p>
            <a:r>
              <a:rPr lang="pl-PL" sz="2400" b="1" dirty="0" smtClean="0">
                <a:effectLst>
                  <a:outerShdw blurRad="38100" dist="38100" dir="2700000" algn="tl">
                    <a:srgbClr val="000000">
                      <a:alpha val="43137"/>
                    </a:srgbClr>
                  </a:outerShdw>
                </a:effectLst>
              </a:rPr>
              <a:t>Kapitał początkowy Frywolitki to 120 zł</a:t>
            </a:r>
          </a:p>
          <a:p>
            <a:endParaRPr lang="pl-PL" sz="2400" b="1" dirty="0" smtClean="0">
              <a:effectLst>
                <a:outerShdw blurRad="38100" dist="38100" dir="2700000" algn="tl">
                  <a:srgbClr val="000000">
                    <a:alpha val="43137"/>
                  </a:srgbClr>
                </a:outerShdw>
              </a:effectLst>
            </a:endParaRPr>
          </a:p>
          <a:p>
            <a:r>
              <a:rPr lang="pl-PL" sz="2400" b="1" dirty="0" smtClean="0">
                <a:effectLst>
                  <a:outerShdw blurRad="38100" dist="38100" dir="2700000" algn="tl">
                    <a:srgbClr val="000000">
                      <a:alpha val="43137"/>
                    </a:srgbClr>
                  </a:outerShdw>
                </a:effectLst>
              </a:rPr>
              <a:t>Dochód  dotychczasowy to 1609,75 zł</a:t>
            </a:r>
          </a:p>
          <a:p>
            <a:r>
              <a:rPr lang="pl-PL" sz="2400" b="1" dirty="0" smtClean="0">
                <a:effectLst>
                  <a:outerShdw blurRad="38100" dist="38100" dir="2700000" algn="tl">
                    <a:srgbClr val="000000">
                      <a:alpha val="43137"/>
                    </a:srgbClr>
                  </a:outerShdw>
                </a:effectLst>
              </a:rPr>
              <a:t> </a:t>
            </a:r>
          </a:p>
          <a:p>
            <a:r>
              <a:rPr lang="pl-PL" sz="2400" b="1" dirty="0" smtClean="0">
                <a:effectLst>
                  <a:outerShdw blurRad="38100" dist="38100" dir="2700000" algn="tl">
                    <a:srgbClr val="000000">
                      <a:alpha val="43137"/>
                    </a:srgbClr>
                  </a:outerShdw>
                </a:effectLst>
              </a:rPr>
              <a:t>Koszty wynoszą:  755,28 zł</a:t>
            </a:r>
          </a:p>
          <a:p>
            <a:endParaRPr lang="pl-PL" sz="2400" b="1" dirty="0" smtClean="0">
              <a:effectLst>
                <a:outerShdw blurRad="38100" dist="38100" dir="2700000" algn="tl">
                  <a:srgbClr val="000000">
                    <a:alpha val="43137"/>
                  </a:srgbClr>
                </a:outerShdw>
              </a:effectLst>
            </a:endParaRPr>
          </a:p>
          <a:p>
            <a:r>
              <a:rPr lang="pl-PL" sz="2400" b="1" dirty="0" smtClean="0">
                <a:effectLst>
                  <a:outerShdw blurRad="38100" dist="38100" dir="2700000" algn="tl">
                    <a:srgbClr val="000000">
                      <a:alpha val="43137"/>
                    </a:srgbClr>
                  </a:outerShdw>
                </a:effectLst>
              </a:rPr>
              <a:t>Zysk  na osobę: 142,42  zł</a:t>
            </a:r>
          </a:p>
          <a:p>
            <a:endParaRPr lang="pl-PL" sz="2400" b="1" dirty="0" smtClean="0">
              <a:effectLst>
                <a:outerShdw blurRad="38100" dist="38100" dir="2700000" algn="tl">
                  <a:srgbClr val="000000">
                    <a:alpha val="43137"/>
                  </a:srgbClr>
                </a:outerShdw>
              </a:effectLst>
            </a:endParaRPr>
          </a:p>
          <a:p>
            <a:r>
              <a:rPr lang="pl-PL" sz="2400" b="1" dirty="0" smtClean="0">
                <a:effectLst>
                  <a:outerShdw blurRad="38100" dist="38100" dir="2700000" algn="tl">
                    <a:srgbClr val="000000">
                      <a:alpha val="43137"/>
                    </a:srgbClr>
                  </a:outerShdw>
                </a:effectLst>
              </a:rPr>
              <a:t>Stopa  zwrotu na kapitale własnym: 712,09 %</a:t>
            </a:r>
            <a:endParaRPr lang="pl-PL" sz="2400" b="1" dirty="0">
              <a:effectLst>
                <a:outerShdw blurRad="38100" dist="38100" dir="2700000" algn="tl">
                  <a:srgbClr val="000000">
                    <a:alpha val="43137"/>
                  </a:srgbClr>
                </a:outerShdw>
              </a:effectLs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par>
                          <p:cTn id="14" fill="hold">
                            <p:stCondLst>
                              <p:cond delay="2000"/>
                            </p:stCondLst>
                            <p:childTnLst>
                              <p:par>
                                <p:cTn id="15" presetID="29"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ppt_x</p:attrName>
                                        </p:attrNameLst>
                                      </p:cBhvr>
                                      <p:tavLst>
                                        <p:tav tm="0">
                                          <p:val>
                                            <p:strVal val="#ppt_x-.2"/>
                                          </p:val>
                                        </p:tav>
                                        <p:tav tm="100000">
                                          <p:val>
                                            <p:strVal val="#ppt_x"/>
                                          </p:val>
                                        </p:tav>
                                      </p:tavLst>
                                    </p:anim>
                                    <p:anim calcmode="lin" valueType="num">
                                      <p:cBhvr>
                                        <p:cTn id="1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476</TotalTime>
  <Words>686</Words>
  <Application>Microsoft Office PowerPoint</Application>
  <PresentationFormat>Pokaz na ekranie (4:3)</PresentationFormat>
  <Paragraphs>51</Paragraphs>
  <Slides>10</Slides>
  <Notes>0</Notes>
  <HiddenSlides>0</HiddenSlides>
  <MMClips>0</MMClips>
  <ScaleCrop>false</ScaleCrop>
  <HeadingPairs>
    <vt:vector size="4" baseType="variant">
      <vt:variant>
        <vt:lpstr>Motyw</vt:lpstr>
      </vt:variant>
      <vt:variant>
        <vt:i4>1</vt:i4>
      </vt:variant>
      <vt:variant>
        <vt:lpstr>Tytuły slajdów</vt:lpstr>
      </vt:variant>
      <vt:variant>
        <vt:i4>10</vt:i4>
      </vt:variant>
    </vt:vector>
  </HeadingPairs>
  <TitlesOfParts>
    <vt:vector size="11" baseType="lpstr">
      <vt:lpstr>Motyw pakietu Office</vt:lpstr>
      <vt:lpstr>FRYWOLITKA</vt:lpstr>
      <vt:lpstr>Prezentacja programu PowerPoint</vt:lpstr>
      <vt:lpstr>Reprezentacja na konkursie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trans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jest prezentacja…</dc:title>
  <dc:creator>Rysiek jach</dc:creator>
  <cp:lastModifiedBy>FMP</cp:lastModifiedBy>
  <cp:revision>58</cp:revision>
  <dcterms:created xsi:type="dcterms:W3CDTF">2012-03-14T22:03:32Z</dcterms:created>
  <dcterms:modified xsi:type="dcterms:W3CDTF">2012-05-23T13:52:10Z</dcterms:modified>
</cp:coreProperties>
</file>