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4" r:id="rId8"/>
    <p:sldId id="265" r:id="rId9"/>
    <p:sldId id="263" r:id="rId10"/>
    <p:sldId id="266" r:id="rId11"/>
  </p:sldIdLst>
  <p:sldSz cx="9361488" cy="5400675"/>
  <p:notesSz cx="6858000" cy="9144000"/>
  <p:defaultTextStyle>
    <a:defPPr>
      <a:defRPr lang="pl-PL"/>
    </a:defPPr>
    <a:lvl1pPr marL="0" algn="l" defTabSz="944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2379" algn="l" defTabSz="944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4758" algn="l" defTabSz="944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7137" algn="l" defTabSz="944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9516" algn="l" defTabSz="944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1895" algn="l" defTabSz="944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4274" algn="l" defTabSz="944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06653" algn="l" defTabSz="944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79032" algn="l" defTabSz="9447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>
        <p:scale>
          <a:sx n="80" d="100"/>
          <a:sy n="80" d="100"/>
        </p:scale>
        <p:origin x="-948" y="-396"/>
      </p:cViewPr>
      <p:guideLst>
        <p:guide orient="horz" pos="1701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2112" y="1677710"/>
            <a:ext cx="7957265" cy="115764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4223" y="3060382"/>
            <a:ext cx="6553042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4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6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0BBF-93E8-4823-A408-E0592B193ADC}" type="datetimeFigureOut">
              <a:rPr lang="pl-PL" smtClean="0"/>
              <a:pPr/>
              <a:t>2017-05-31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92A2-780C-4B56-BC95-0662A578F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0BBF-93E8-4823-A408-E0592B193ADC}" type="datetimeFigureOut">
              <a:rPr lang="pl-PL" smtClean="0"/>
              <a:pPr/>
              <a:t>2017-05-31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92A2-780C-4B56-BC95-0662A578F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7079" y="162520"/>
            <a:ext cx="2106335" cy="345543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074" y="162520"/>
            <a:ext cx="6162980" cy="345543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0BBF-93E8-4823-A408-E0592B193ADC}" type="datetimeFigureOut">
              <a:rPr lang="pl-PL" smtClean="0"/>
              <a:pPr/>
              <a:t>2017-05-31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92A2-780C-4B56-BC95-0662A578F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0BBF-93E8-4823-A408-E0592B193ADC}" type="datetimeFigureOut">
              <a:rPr lang="pl-PL" smtClean="0"/>
              <a:pPr/>
              <a:t>2017-05-31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92A2-780C-4B56-BC95-0662A578F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9493" y="3470435"/>
            <a:ext cx="7957265" cy="1072634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9493" y="2289037"/>
            <a:ext cx="7957265" cy="118139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3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47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71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89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1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4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66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79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0BBF-93E8-4823-A408-E0592B193ADC}" type="datetimeFigureOut">
              <a:rPr lang="pl-PL" smtClean="0"/>
              <a:pPr/>
              <a:t>2017-05-31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92A2-780C-4B56-BC95-0662A578F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075" y="945119"/>
            <a:ext cx="4134657" cy="2672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8757" y="945119"/>
            <a:ext cx="4134657" cy="2672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0BBF-93E8-4823-A408-E0592B193ADC}" type="datetimeFigureOut">
              <a:rPr lang="pl-PL" smtClean="0"/>
              <a:pPr/>
              <a:t>2017-05-31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92A2-780C-4B56-BC95-0662A578F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075" y="216278"/>
            <a:ext cx="8425339" cy="900113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074" y="1208902"/>
            <a:ext cx="4136283" cy="5038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2379" indent="0">
              <a:buNone/>
              <a:defRPr sz="2100" b="1"/>
            </a:lvl2pPr>
            <a:lvl3pPr marL="944758" indent="0">
              <a:buNone/>
              <a:defRPr sz="1900" b="1"/>
            </a:lvl3pPr>
            <a:lvl4pPr marL="1417137" indent="0">
              <a:buNone/>
              <a:defRPr sz="1700" b="1"/>
            </a:lvl4pPr>
            <a:lvl5pPr marL="1889516" indent="0">
              <a:buNone/>
              <a:defRPr sz="1700" b="1"/>
            </a:lvl5pPr>
            <a:lvl6pPr marL="2361895" indent="0">
              <a:buNone/>
              <a:defRPr sz="1700" b="1"/>
            </a:lvl6pPr>
            <a:lvl7pPr marL="2834274" indent="0">
              <a:buNone/>
              <a:defRPr sz="1700" b="1"/>
            </a:lvl7pPr>
            <a:lvl8pPr marL="3306653" indent="0">
              <a:buNone/>
              <a:defRPr sz="1700" b="1"/>
            </a:lvl8pPr>
            <a:lvl9pPr marL="3779032" indent="0">
              <a:buNone/>
              <a:defRPr sz="17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8074" y="1712714"/>
            <a:ext cx="4136283" cy="311163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55507" y="1208902"/>
            <a:ext cx="4137908" cy="5038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2379" indent="0">
              <a:buNone/>
              <a:defRPr sz="2100" b="1"/>
            </a:lvl2pPr>
            <a:lvl3pPr marL="944758" indent="0">
              <a:buNone/>
              <a:defRPr sz="1900" b="1"/>
            </a:lvl3pPr>
            <a:lvl4pPr marL="1417137" indent="0">
              <a:buNone/>
              <a:defRPr sz="1700" b="1"/>
            </a:lvl4pPr>
            <a:lvl5pPr marL="1889516" indent="0">
              <a:buNone/>
              <a:defRPr sz="1700" b="1"/>
            </a:lvl5pPr>
            <a:lvl6pPr marL="2361895" indent="0">
              <a:buNone/>
              <a:defRPr sz="1700" b="1"/>
            </a:lvl6pPr>
            <a:lvl7pPr marL="2834274" indent="0">
              <a:buNone/>
              <a:defRPr sz="1700" b="1"/>
            </a:lvl7pPr>
            <a:lvl8pPr marL="3306653" indent="0">
              <a:buNone/>
              <a:defRPr sz="1700" b="1"/>
            </a:lvl8pPr>
            <a:lvl9pPr marL="3779032" indent="0">
              <a:buNone/>
              <a:defRPr sz="17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55507" y="1712714"/>
            <a:ext cx="4137908" cy="311163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0BBF-93E8-4823-A408-E0592B193ADC}" type="datetimeFigureOut">
              <a:rPr lang="pl-PL" smtClean="0"/>
              <a:pPr/>
              <a:t>2017-05-31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92A2-780C-4B56-BC95-0662A578F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0BBF-93E8-4823-A408-E0592B193ADC}" type="datetimeFigureOut">
              <a:rPr lang="pl-PL" smtClean="0"/>
              <a:pPr/>
              <a:t>2017-05-31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92A2-780C-4B56-BC95-0662A578F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0BBF-93E8-4823-A408-E0592B193ADC}" type="datetimeFigureOut">
              <a:rPr lang="pl-PL" smtClean="0"/>
              <a:pPr/>
              <a:t>2017-05-31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92A2-780C-4B56-BC95-0662A578F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076" y="215026"/>
            <a:ext cx="3079865" cy="91511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60082" y="215028"/>
            <a:ext cx="5233332" cy="460932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8076" y="1130143"/>
            <a:ext cx="3079865" cy="3694212"/>
          </a:xfrm>
        </p:spPr>
        <p:txBody>
          <a:bodyPr/>
          <a:lstStyle>
            <a:lvl1pPr marL="0" indent="0">
              <a:buNone/>
              <a:defRPr sz="1400"/>
            </a:lvl1pPr>
            <a:lvl2pPr marL="472379" indent="0">
              <a:buNone/>
              <a:defRPr sz="1200"/>
            </a:lvl2pPr>
            <a:lvl3pPr marL="944758" indent="0">
              <a:buNone/>
              <a:defRPr sz="1000"/>
            </a:lvl3pPr>
            <a:lvl4pPr marL="1417137" indent="0">
              <a:buNone/>
              <a:defRPr sz="900"/>
            </a:lvl4pPr>
            <a:lvl5pPr marL="1889516" indent="0">
              <a:buNone/>
              <a:defRPr sz="900"/>
            </a:lvl5pPr>
            <a:lvl6pPr marL="2361895" indent="0">
              <a:buNone/>
              <a:defRPr sz="900"/>
            </a:lvl6pPr>
            <a:lvl7pPr marL="2834274" indent="0">
              <a:buNone/>
              <a:defRPr sz="900"/>
            </a:lvl7pPr>
            <a:lvl8pPr marL="3306653" indent="0">
              <a:buNone/>
              <a:defRPr sz="900"/>
            </a:lvl8pPr>
            <a:lvl9pPr marL="3779032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0BBF-93E8-4823-A408-E0592B193ADC}" type="datetimeFigureOut">
              <a:rPr lang="pl-PL" smtClean="0"/>
              <a:pPr/>
              <a:t>2017-05-31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92A2-780C-4B56-BC95-0662A578F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4917" y="3780472"/>
            <a:ext cx="5616893" cy="44630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34917" y="482560"/>
            <a:ext cx="5616893" cy="3240405"/>
          </a:xfrm>
        </p:spPr>
        <p:txBody>
          <a:bodyPr/>
          <a:lstStyle>
            <a:lvl1pPr marL="0" indent="0">
              <a:buNone/>
              <a:defRPr sz="3300"/>
            </a:lvl1pPr>
            <a:lvl2pPr marL="472379" indent="0">
              <a:buNone/>
              <a:defRPr sz="2900"/>
            </a:lvl2pPr>
            <a:lvl3pPr marL="944758" indent="0">
              <a:buNone/>
              <a:defRPr sz="2500"/>
            </a:lvl3pPr>
            <a:lvl4pPr marL="1417137" indent="0">
              <a:buNone/>
              <a:defRPr sz="2100"/>
            </a:lvl4pPr>
            <a:lvl5pPr marL="1889516" indent="0">
              <a:buNone/>
              <a:defRPr sz="2100"/>
            </a:lvl5pPr>
            <a:lvl6pPr marL="2361895" indent="0">
              <a:buNone/>
              <a:defRPr sz="2100"/>
            </a:lvl6pPr>
            <a:lvl7pPr marL="2834274" indent="0">
              <a:buNone/>
              <a:defRPr sz="2100"/>
            </a:lvl7pPr>
            <a:lvl8pPr marL="3306653" indent="0">
              <a:buNone/>
              <a:defRPr sz="2100"/>
            </a:lvl8pPr>
            <a:lvl9pPr marL="3779032" indent="0">
              <a:buNone/>
              <a:defRPr sz="21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34917" y="4226779"/>
            <a:ext cx="5616893" cy="633829"/>
          </a:xfrm>
        </p:spPr>
        <p:txBody>
          <a:bodyPr/>
          <a:lstStyle>
            <a:lvl1pPr marL="0" indent="0">
              <a:buNone/>
              <a:defRPr sz="1400"/>
            </a:lvl1pPr>
            <a:lvl2pPr marL="472379" indent="0">
              <a:buNone/>
              <a:defRPr sz="1200"/>
            </a:lvl2pPr>
            <a:lvl3pPr marL="944758" indent="0">
              <a:buNone/>
              <a:defRPr sz="1000"/>
            </a:lvl3pPr>
            <a:lvl4pPr marL="1417137" indent="0">
              <a:buNone/>
              <a:defRPr sz="900"/>
            </a:lvl4pPr>
            <a:lvl5pPr marL="1889516" indent="0">
              <a:buNone/>
              <a:defRPr sz="900"/>
            </a:lvl5pPr>
            <a:lvl6pPr marL="2361895" indent="0">
              <a:buNone/>
              <a:defRPr sz="900"/>
            </a:lvl6pPr>
            <a:lvl7pPr marL="2834274" indent="0">
              <a:buNone/>
              <a:defRPr sz="900"/>
            </a:lvl7pPr>
            <a:lvl8pPr marL="3306653" indent="0">
              <a:buNone/>
              <a:defRPr sz="900"/>
            </a:lvl8pPr>
            <a:lvl9pPr marL="3779032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0BBF-93E8-4823-A408-E0592B193ADC}" type="datetimeFigureOut">
              <a:rPr lang="pl-PL" smtClean="0"/>
              <a:pPr/>
              <a:t>2017-05-31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92A2-780C-4B56-BC95-0662A578F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68075" y="216278"/>
            <a:ext cx="8425339" cy="900113"/>
          </a:xfrm>
          <a:prstGeom prst="rect">
            <a:avLst/>
          </a:prstGeom>
        </p:spPr>
        <p:txBody>
          <a:bodyPr vert="horz" lIns="94476" tIns="47238" rIns="94476" bIns="47238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075" y="1260158"/>
            <a:ext cx="8425339" cy="3564196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68075" y="5005626"/>
            <a:ext cx="2184347" cy="287536"/>
          </a:xfrm>
          <a:prstGeom prst="rect">
            <a:avLst/>
          </a:prstGeom>
        </p:spPr>
        <p:txBody>
          <a:bodyPr vert="horz" lIns="94476" tIns="47238" rIns="94476" bIns="4723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70BBF-93E8-4823-A408-E0592B193ADC}" type="datetimeFigureOut">
              <a:rPr lang="pl-PL" smtClean="0"/>
              <a:pPr/>
              <a:t>2017-05-31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98509" y="5005626"/>
            <a:ext cx="2964471" cy="287536"/>
          </a:xfrm>
          <a:prstGeom prst="rect">
            <a:avLst/>
          </a:prstGeom>
        </p:spPr>
        <p:txBody>
          <a:bodyPr vert="horz" lIns="94476" tIns="47238" rIns="94476" bIns="4723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709067" y="5005626"/>
            <a:ext cx="2184347" cy="287536"/>
          </a:xfrm>
          <a:prstGeom prst="rect">
            <a:avLst/>
          </a:prstGeom>
        </p:spPr>
        <p:txBody>
          <a:bodyPr vert="horz" lIns="94476" tIns="47238" rIns="94476" bIns="4723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92A2-780C-4B56-BC95-0662A578FAE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475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284" indent="-354284" algn="l" defTabSz="94475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7616" indent="-295237" algn="l" defTabSz="94475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0948" indent="-236190" algn="l" defTabSz="9447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327" indent="-236190" algn="l" defTabSz="94475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5706" indent="-236190" algn="l" defTabSz="94475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085" indent="-236190" algn="l" defTabSz="94475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464" indent="-236190" algn="l" defTabSz="94475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2843" indent="-236190" algn="l" defTabSz="94475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5222" indent="-236190" algn="l" defTabSz="94475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44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379" algn="l" defTabSz="944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758" algn="l" defTabSz="944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algn="l" defTabSz="944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516" algn="l" defTabSz="944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1895" algn="l" defTabSz="944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4274" algn="l" defTabSz="944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6653" algn="l" defTabSz="944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9032" algn="l" defTabSz="94475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ototapeta-folk-lowicka-biala-150x250cm-male-kwiaty-73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883" t="1833" r="40341" b="2337"/>
          <a:stretch>
            <a:fillRect/>
          </a:stretch>
        </p:blipFill>
        <p:spPr>
          <a:xfrm>
            <a:off x="-105602" y="0"/>
            <a:ext cx="1180282" cy="5444031"/>
          </a:xfrm>
        </p:spPr>
      </p:pic>
      <p:pic>
        <p:nvPicPr>
          <p:cNvPr id="5" name="Symbol zastępczy zawartości 3" descr="fototapeta-folk-lowicka-biala-150x250cm-male-kwiaty-7353.jpg"/>
          <p:cNvPicPr>
            <a:picLocks noChangeAspect="1"/>
          </p:cNvPicPr>
          <p:nvPr/>
        </p:nvPicPr>
        <p:blipFill>
          <a:blip r:embed="rId2"/>
          <a:srcRect l="38883" t="1833" r="40341" b="2337"/>
          <a:stretch>
            <a:fillRect/>
          </a:stretch>
        </p:blipFill>
        <p:spPr>
          <a:xfrm flipH="1">
            <a:off x="8286808" y="0"/>
            <a:ext cx="1180282" cy="5444031"/>
          </a:xfrm>
          <a:prstGeom prst="rect">
            <a:avLst/>
          </a:prstGeom>
        </p:spPr>
      </p:pic>
      <p:pic>
        <p:nvPicPr>
          <p:cNvPr id="2050" name="Picture 2" descr="C:\Users\Weronika\Desktop\FOLKSELF\logo itp\Kopia_zapasowa_Logo-MP2.png"/>
          <p:cNvPicPr>
            <a:picLocks noChangeAspect="1" noChangeArrowheads="1"/>
          </p:cNvPicPr>
          <p:nvPr/>
        </p:nvPicPr>
        <p:blipFill>
          <a:blip r:embed="rId3" cstate="print"/>
          <a:srcRect r="11299" b="11534"/>
          <a:stretch>
            <a:fillRect/>
          </a:stretch>
        </p:blipFill>
        <p:spPr bwMode="auto">
          <a:xfrm>
            <a:off x="3180546" y="41932"/>
            <a:ext cx="3071834" cy="4444355"/>
          </a:xfrm>
          <a:prstGeom prst="rect">
            <a:avLst/>
          </a:prstGeom>
          <a:noFill/>
        </p:spPr>
      </p:pic>
      <p:cxnSp>
        <p:nvCxnSpPr>
          <p:cNvPr id="8" name="Łącznik prosty 7"/>
          <p:cNvCxnSpPr/>
          <p:nvPr/>
        </p:nvCxnSpPr>
        <p:spPr>
          <a:xfrm>
            <a:off x="1537472" y="4557725"/>
            <a:ext cx="628654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823092" y="4629163"/>
            <a:ext cx="72866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Segoe Script" pitchFamily="34" charset="0"/>
              </a:rPr>
              <a:t>       </a:t>
            </a:r>
            <a:r>
              <a:rPr lang="pl-PL" sz="1800" dirty="0" smtClean="0">
                <a:latin typeface="Century Gothic" pitchFamily="34" charset="0"/>
              </a:rPr>
              <a:t>Liceum </a:t>
            </a:r>
            <a:r>
              <a:rPr lang="pl-PL" sz="1800" dirty="0" smtClean="0">
                <a:latin typeface="Century Gothic" pitchFamily="34" charset="0"/>
              </a:rPr>
              <a:t>Ogólnokształcące </a:t>
            </a:r>
            <a:r>
              <a:rPr lang="pl-PL" sz="1800" dirty="0">
                <a:latin typeface="Century Gothic" pitchFamily="34" charset="0"/>
              </a:rPr>
              <a:t>i</a:t>
            </a:r>
            <a:r>
              <a:rPr lang="pl-PL" sz="1800" dirty="0" smtClean="0">
                <a:latin typeface="Century Gothic" pitchFamily="34" charset="0"/>
              </a:rPr>
              <a:t>m</a:t>
            </a:r>
            <a:r>
              <a:rPr lang="pl-PL" sz="1800" dirty="0" smtClean="0">
                <a:latin typeface="Century Gothic" pitchFamily="34" charset="0"/>
              </a:rPr>
              <a:t>. Bolesława Chrobrego </a:t>
            </a:r>
          </a:p>
          <a:p>
            <a:pPr algn="ctr"/>
            <a:r>
              <a:rPr lang="pl-PL" sz="1800" smtClean="0">
                <a:latin typeface="Century Gothic" pitchFamily="34" charset="0"/>
              </a:rPr>
              <a:t>w </a:t>
            </a:r>
            <a:r>
              <a:rPr lang="pl-PL" sz="1800" smtClean="0">
                <a:latin typeface="Century Gothic" pitchFamily="34" charset="0"/>
              </a:rPr>
              <a:t>Gryficach</a:t>
            </a:r>
            <a:endParaRPr lang="pl-PL" sz="1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ototapeta-folk-lowicka-biala-150x250cm-male-kwiaty-73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883" t="1833" r="40341" b="2337"/>
          <a:stretch>
            <a:fillRect/>
          </a:stretch>
        </p:blipFill>
        <p:spPr>
          <a:xfrm>
            <a:off x="-105602" y="0"/>
            <a:ext cx="1180282" cy="5444031"/>
          </a:xfrm>
        </p:spPr>
      </p:pic>
      <p:pic>
        <p:nvPicPr>
          <p:cNvPr id="5" name="Symbol zastępczy zawartości 3" descr="fototapeta-folk-lowicka-biala-150x250cm-male-kwiaty-7353.jpg"/>
          <p:cNvPicPr>
            <a:picLocks noChangeAspect="1"/>
          </p:cNvPicPr>
          <p:nvPr/>
        </p:nvPicPr>
        <p:blipFill>
          <a:blip r:embed="rId2"/>
          <a:srcRect l="38883" t="1833" r="40341" b="2337"/>
          <a:stretch>
            <a:fillRect/>
          </a:stretch>
        </p:blipFill>
        <p:spPr>
          <a:xfrm flipH="1">
            <a:off x="8286808" y="0"/>
            <a:ext cx="1180282" cy="544403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296368" y="396081"/>
            <a:ext cx="67687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251720" y="271445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 smtClean="0">
                <a:latin typeface="Century Gothic" pitchFamily="34" charset="0"/>
              </a:rPr>
              <a:t>Folkself</a:t>
            </a:r>
            <a:r>
              <a:rPr lang="pl-PL" sz="2000" dirty="0" smtClean="0">
                <a:latin typeface="Century Gothic" pitchFamily="34" charset="0"/>
              </a:rPr>
              <a:t> to firma społecznie odpowiedzialna, której celem, oprócz maksymalizacji zysku było także promowanie kultury ludowej.  </a:t>
            </a:r>
            <a:r>
              <a:rPr lang="pl-PL" sz="2000" dirty="0" err="1" smtClean="0">
                <a:latin typeface="Century Gothic" pitchFamily="34" charset="0"/>
              </a:rPr>
              <a:t>Angażowalismy</a:t>
            </a:r>
            <a:r>
              <a:rPr lang="pl-PL" sz="2000" dirty="0" smtClean="0">
                <a:latin typeface="Century Gothic" pitchFamily="34" charset="0"/>
              </a:rPr>
              <a:t> się w działania prospołeczne:</a:t>
            </a:r>
          </a:p>
        </p:txBody>
      </p:sp>
      <p:sp>
        <p:nvSpPr>
          <p:cNvPr id="8" name="Prostokąt 7"/>
          <p:cNvSpPr/>
          <p:nvPr/>
        </p:nvSpPr>
        <p:spPr>
          <a:xfrm>
            <a:off x="1251720" y="1771643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000" dirty="0" smtClean="0">
                <a:latin typeface="Century Gothic" pitchFamily="34" charset="0"/>
              </a:rPr>
              <a:t>Współpracowaliśmy  Wielką Orkiestrą Świątecznej Pomocy, przekazując akcji część zysków ze sprzedaży. </a:t>
            </a:r>
          </a:p>
        </p:txBody>
      </p:sp>
      <p:sp>
        <p:nvSpPr>
          <p:cNvPr id="9" name="Prostokąt 8"/>
          <p:cNvSpPr/>
          <p:nvPr/>
        </p:nvSpPr>
        <p:spPr>
          <a:xfrm>
            <a:off x="1251720" y="2628899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000" dirty="0" smtClean="0">
                <a:latin typeface="Century Gothic" pitchFamily="34" charset="0"/>
              </a:rPr>
              <a:t>Pośredniczyliśmy w sprzedaży glinianej ceramiki artystycznej, która powstaje w ramach Warsztatów Terapii Zajęciowej. Polskim Stowarzyszeniem na Rzecz Osób z Upośledzeniem Umysłowym.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251720" y="4057659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2000" dirty="0" smtClean="0">
                <a:latin typeface="Century Gothic" pitchFamily="34" charset="0"/>
              </a:rPr>
              <a:t>Ponadto zorganizowaliśmy serię warsztatów w gimnazjach na temat polskiej kultury ludowej.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180282" y="1854939"/>
            <a:ext cx="6929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Century Gothic" pitchFamily="34" charset="0"/>
              </a:rPr>
              <a:t>Przez pracę w </a:t>
            </a:r>
            <a:r>
              <a:rPr lang="pl-PL" sz="2000" dirty="0" err="1" smtClean="0">
                <a:latin typeface="Century Gothic" pitchFamily="34" charset="0"/>
              </a:rPr>
              <a:t>miniprzedsiębiorstwie</a:t>
            </a:r>
            <a:r>
              <a:rPr lang="pl-PL" sz="2000" dirty="0" smtClean="0">
                <a:latin typeface="Century Gothic" pitchFamily="34" charset="0"/>
              </a:rPr>
              <a:t> </a:t>
            </a:r>
            <a:r>
              <a:rPr lang="pl-PL" sz="2000" dirty="0" err="1" smtClean="0">
                <a:latin typeface="Century Gothic" pitchFamily="34" charset="0"/>
              </a:rPr>
              <a:t>osiągneliśmy</a:t>
            </a:r>
            <a:r>
              <a:rPr lang="pl-PL" sz="2000" dirty="0" smtClean="0">
                <a:latin typeface="Century Gothic" pitchFamily="34" charset="0"/>
              </a:rPr>
              <a:t> coś więcej niż zysk finansowy. Prowadząc własną firmę nauczyliśmy się więcej niż z książek i lekcji teoretycznych, jesteśmy dobrze przygotowani do prowadzenia własnej działalności gospodarczej.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xit" presetSubtype="2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ototapeta-folk-lowicka-biala-150x250cm-male-kwiaty-73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883" t="1833" r="40341" b="2337"/>
          <a:stretch>
            <a:fillRect/>
          </a:stretch>
        </p:blipFill>
        <p:spPr>
          <a:xfrm>
            <a:off x="-105602" y="0"/>
            <a:ext cx="1180282" cy="5444031"/>
          </a:xfrm>
        </p:spPr>
      </p:pic>
      <p:pic>
        <p:nvPicPr>
          <p:cNvPr id="5" name="Symbol zastępczy zawartości 3" descr="fototapeta-folk-lowicka-biala-150x250cm-male-kwiaty-7353.jpg"/>
          <p:cNvPicPr>
            <a:picLocks noChangeAspect="1"/>
          </p:cNvPicPr>
          <p:nvPr/>
        </p:nvPicPr>
        <p:blipFill>
          <a:blip r:embed="rId2"/>
          <a:srcRect l="38883" t="1833" r="40341" b="2337"/>
          <a:stretch>
            <a:fillRect/>
          </a:stretch>
        </p:blipFill>
        <p:spPr>
          <a:xfrm flipH="1">
            <a:off x="8286808" y="0"/>
            <a:ext cx="1180282" cy="544403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512392" y="4932585"/>
            <a:ext cx="659905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Zespół tworzy 10 osobowa grupa młodzieży z klas 1 A, 1 B, 1 C</a:t>
            </a:r>
            <a:endParaRPr lang="pl-PL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C:\Users\User\Desktop\IMG_320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82" y="70500"/>
            <a:ext cx="7000923" cy="486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180282" y="2128833"/>
            <a:ext cx="7320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dirty="0" smtClean="0">
                <a:latin typeface="Gabriola" panose="04040605051002020D02" pitchFamily="82" charset="0"/>
                <a:ea typeface="Batang" panose="02030600000101010101" pitchFamily="18" charset="-127"/>
              </a:rPr>
              <a:t>Wspólnicy </a:t>
            </a:r>
            <a:r>
              <a:rPr lang="pl-PL" sz="4800" dirty="0" err="1" smtClean="0">
                <a:latin typeface="Gabriola" panose="04040605051002020D02" pitchFamily="82" charset="0"/>
                <a:ea typeface="Batang" panose="02030600000101010101" pitchFamily="18" charset="-127"/>
              </a:rPr>
              <a:t>miniprzedsiębiorstwa</a:t>
            </a:r>
            <a:endParaRPr lang="pl-PL" sz="4800" dirty="0">
              <a:latin typeface="Gabriola" panose="04040605051002020D02" pitchFamily="82" charset="0"/>
              <a:ea typeface="Batang" panose="02030600000101010101" pitchFamily="18" charset="-127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65968" y="2271709"/>
            <a:ext cx="7320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dirty="0" smtClean="0">
                <a:latin typeface="Gabriola" panose="04040605051002020D02" pitchFamily="82" charset="0"/>
                <a:ea typeface="Batang" panose="02030600000101010101" pitchFamily="18" charset="-127"/>
              </a:rPr>
              <a:t>Reprezentacja w konkursie</a:t>
            </a:r>
            <a:endParaRPr lang="pl-PL" sz="4800" dirty="0">
              <a:latin typeface="Gabriola" panose="04040605051002020D02" pitchFamily="82" charset="0"/>
              <a:ea typeface="Batang" panose="02030600000101010101" pitchFamily="18" charset="-127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1140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6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6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4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4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ototapeta-folk-lowicka-biala-150x250cm-male-kwiaty-73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883" t="1833" r="40341" b="2337"/>
          <a:stretch>
            <a:fillRect/>
          </a:stretch>
        </p:blipFill>
        <p:spPr>
          <a:xfrm>
            <a:off x="-105602" y="0"/>
            <a:ext cx="1180282" cy="5444031"/>
          </a:xfrm>
        </p:spPr>
      </p:pic>
      <p:pic>
        <p:nvPicPr>
          <p:cNvPr id="5" name="Symbol zastępczy zawartości 3" descr="fototapeta-folk-lowicka-biala-150x250cm-male-kwiaty-7353.jpg"/>
          <p:cNvPicPr>
            <a:picLocks noChangeAspect="1"/>
          </p:cNvPicPr>
          <p:nvPr/>
        </p:nvPicPr>
        <p:blipFill>
          <a:blip r:embed="rId2"/>
          <a:srcRect l="38883" t="1833" r="40341" b="2337"/>
          <a:stretch>
            <a:fillRect/>
          </a:stretch>
        </p:blipFill>
        <p:spPr>
          <a:xfrm flipH="1">
            <a:off x="8286808" y="0"/>
            <a:ext cx="1180282" cy="544403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109108" y="700073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AC0000"/>
                </a:solidFill>
                <a:latin typeface="Cambria Math" pitchFamily="18" charset="0"/>
                <a:ea typeface="Cambria Math" pitchFamily="18" charset="0"/>
              </a:rPr>
              <a:t>Maja Bublewicz</a:t>
            </a:r>
          </a:p>
        </p:txBody>
      </p:sp>
      <p:pic>
        <p:nvPicPr>
          <p:cNvPr id="1028" name="Picture 4" descr="C:\Users\User\Desktop\image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93" y="-3295256"/>
            <a:ext cx="3418951" cy="3295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Weronika\Desktop\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058" y="5457842"/>
            <a:ext cx="3429024" cy="3743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Prostokąt 12"/>
          <p:cNvSpPr/>
          <p:nvPr/>
        </p:nvSpPr>
        <p:spPr>
          <a:xfrm>
            <a:off x="251588" y="3605877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AC0000"/>
                </a:solidFill>
                <a:latin typeface="Cambria Math" pitchFamily="18" charset="0"/>
                <a:ea typeface="Cambria Math" pitchFamily="18" charset="0"/>
              </a:rPr>
              <a:t>Tomasz Kupczyk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894926" y="1271577"/>
            <a:ext cx="557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Cambria Math" pitchFamily="18" charset="0"/>
                <a:ea typeface="Cambria Math" pitchFamily="18" charset="0"/>
              </a:rPr>
              <a:t>Dyrektor ds. marketingu </a:t>
            </a:r>
            <a:endParaRPr lang="pl-PL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-248478" y="4086177"/>
            <a:ext cx="557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Cambria Math" pitchFamily="18" charset="0"/>
                <a:ea typeface="Cambria Math" pitchFamily="18" charset="0"/>
              </a:rPr>
              <a:t>Dyrektor naczelny</a:t>
            </a:r>
            <a:endParaRPr lang="pl-PL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" name="Picture 2" descr="C:\Users\User\Desktop\image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" b="18631"/>
          <a:stretch/>
        </p:blipFill>
        <p:spPr bwMode="auto">
          <a:xfrm>
            <a:off x="1251720" y="-3514769"/>
            <a:ext cx="3357586" cy="3514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3789324" y="700073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AC0000"/>
                </a:solidFill>
                <a:latin typeface="Cambria Math" pitchFamily="18" charset="0"/>
                <a:ea typeface="Cambria Math" pitchFamily="18" charset="0"/>
              </a:rPr>
              <a:t>Adrianna Kamińska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609174" y="1167102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Cambria Math" pitchFamily="18" charset="0"/>
                <a:ea typeface="Cambria Math" pitchFamily="18" charset="0"/>
              </a:rPr>
              <a:t>Wspólnik</a:t>
            </a:r>
            <a:endParaRPr lang="pl-PL" sz="2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6" name="Picture 3" descr="C:\Users\User\Desktop\imag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44" y="5400675"/>
            <a:ext cx="3643338" cy="3882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251588" y="3605877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AC0000"/>
                </a:solidFill>
                <a:latin typeface="Cambria Math" pitchFamily="18" charset="0"/>
                <a:ea typeface="Cambria Math" pitchFamily="18" charset="0"/>
              </a:rPr>
              <a:t>Paulina Zakrzewska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-748544" y="4086177"/>
            <a:ext cx="5572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Cambria Math" pitchFamily="18" charset="0"/>
                <a:ea typeface="Cambria Math" pitchFamily="18" charset="0"/>
              </a:rPr>
              <a:t>Wspólnik</a:t>
            </a:r>
            <a:endParaRPr lang="pl-PL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 0.27634 L -0.0061 0.603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-0.33461 L -0.00712 -0.608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2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5 0.28911 L 0.00255 0.58941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2 -0.34649 L 0.00542 -0.60701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 build="allAtOnce"/>
      <p:bldP spid="14" grpId="0"/>
      <p:bldP spid="14" grpId="1"/>
      <p:bldP spid="15" grpId="0"/>
      <p:bldP spid="15" grpId="1"/>
      <p:bldP spid="11" grpId="0"/>
      <p:bldP spid="1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ototapeta-folk-lowicka-biala-150x250cm-male-kwiaty-73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883" t="1833" r="40341" b="2337"/>
          <a:stretch>
            <a:fillRect/>
          </a:stretch>
        </p:blipFill>
        <p:spPr>
          <a:xfrm>
            <a:off x="-105602" y="0"/>
            <a:ext cx="1180282" cy="5444031"/>
          </a:xfrm>
        </p:spPr>
      </p:pic>
      <p:pic>
        <p:nvPicPr>
          <p:cNvPr id="5" name="Symbol zastępczy zawartości 3" descr="fototapeta-folk-lowicka-biala-150x250cm-male-kwiaty-7353.jpg"/>
          <p:cNvPicPr>
            <a:picLocks noChangeAspect="1"/>
          </p:cNvPicPr>
          <p:nvPr/>
        </p:nvPicPr>
        <p:blipFill>
          <a:blip r:embed="rId2"/>
          <a:srcRect l="38883" t="1833" r="40341" b="2337"/>
          <a:stretch>
            <a:fillRect/>
          </a:stretch>
        </p:blipFill>
        <p:spPr>
          <a:xfrm flipH="1">
            <a:off x="8286808" y="0"/>
            <a:ext cx="1180282" cy="544403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252116" y="2414585"/>
            <a:ext cx="360838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Century Gothic" pitchFamily="34" charset="0"/>
              </a:rPr>
              <a:t>„Udział w programie Młodzieżowe </a:t>
            </a:r>
            <a:r>
              <a:rPr lang="pl-PL" sz="1600" dirty="0" err="1" smtClean="0">
                <a:latin typeface="Century Gothic" pitchFamily="34" charset="0"/>
              </a:rPr>
              <a:t>miniprzedsiębiorstwo</a:t>
            </a:r>
            <a:r>
              <a:rPr lang="pl-PL" sz="1600" dirty="0" smtClean="0">
                <a:latin typeface="Century Gothic" pitchFamily="34" charset="0"/>
              </a:rPr>
              <a:t> wyzwala kreatywność uczniów i pozwala im zwiększyć pewność siebie. Poprzez samodzielne działania biorą odpowiedzialność za efekty swojej pracy, a co najważniejsze uczą się poprzez praktykę.”</a:t>
            </a:r>
          </a:p>
          <a:p>
            <a:endParaRPr lang="pl-PL" sz="1400" dirty="0">
              <a:latin typeface="Sitka Display" pitchFamily="2" charset="0"/>
            </a:endParaRPr>
          </a:p>
        </p:txBody>
      </p:sp>
      <p:pic>
        <p:nvPicPr>
          <p:cNvPr id="2050" name="Picture 2" descr="C:\Users\Weronika\Desktop\18582580_1055544501244248_788524996241265684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0282" y="1343015"/>
            <a:ext cx="2892287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1180282" y="271445"/>
            <a:ext cx="7320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dirty="0" smtClean="0">
                <a:latin typeface="Gabriola" panose="04040605051002020D02" pitchFamily="82" charset="0"/>
                <a:ea typeface="Batang" panose="02030600000101010101" pitchFamily="18" charset="-127"/>
              </a:rPr>
              <a:t>Opiekun </a:t>
            </a:r>
            <a:r>
              <a:rPr lang="pl-PL" sz="4400" dirty="0" err="1" smtClean="0">
                <a:latin typeface="Gabriola" panose="04040605051002020D02" pitchFamily="82" charset="0"/>
                <a:ea typeface="Batang" panose="02030600000101010101" pitchFamily="18" charset="-127"/>
              </a:rPr>
              <a:t>miniprzedsiębiorstwa</a:t>
            </a:r>
            <a:endParaRPr lang="pl-PL" sz="4400" dirty="0">
              <a:latin typeface="Gabriola" panose="04040605051002020D02" pitchFamily="82" charset="0"/>
              <a:ea typeface="Batang" panose="02030600000101010101" pitchFamily="18" charset="-127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180678" y="1414453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AC0000"/>
                </a:solidFill>
                <a:latin typeface="Century Gothic" panose="020B0502020202020204" pitchFamily="34" charset="0"/>
              </a:rPr>
              <a:t>Anna </a:t>
            </a:r>
            <a:r>
              <a:rPr lang="pl-PL" sz="2000" b="1" dirty="0" err="1" smtClean="0">
                <a:solidFill>
                  <a:srgbClr val="AC0000"/>
                </a:solidFill>
                <a:latin typeface="Century Gothic" panose="020B0502020202020204" pitchFamily="34" charset="0"/>
              </a:rPr>
              <a:t>Geniusz-Ciebień</a:t>
            </a:r>
            <a:endParaRPr lang="pl-PL" sz="2000" b="1" dirty="0">
              <a:solidFill>
                <a:srgbClr val="AC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180678" y="1843081"/>
            <a:ext cx="3929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latin typeface="Century Gothic" panose="020B0502020202020204" pitchFamily="34" charset="0"/>
              </a:rPr>
              <a:t>opiekun </a:t>
            </a:r>
            <a:r>
              <a:rPr lang="pl-PL" sz="1600" dirty="0" err="1" smtClean="0">
                <a:latin typeface="Century Gothic" panose="020B0502020202020204" pitchFamily="34" charset="0"/>
              </a:rPr>
              <a:t>miniprzedsiębiorstwa</a:t>
            </a:r>
            <a:endParaRPr lang="pl-PL"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"/>
                            </p:stCondLst>
                            <p:childTnLst>
                              <p:par>
                                <p:cTn id="12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50"/>
                            </p:stCondLst>
                            <p:childTnLst>
                              <p:par>
                                <p:cTn id="22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ototapeta-folk-lowicka-biala-150x250cm-male-kwiaty-73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883" t="1833" r="40341" b="2337"/>
          <a:stretch>
            <a:fillRect/>
          </a:stretch>
        </p:blipFill>
        <p:spPr>
          <a:xfrm>
            <a:off x="-105602" y="0"/>
            <a:ext cx="1180282" cy="5444031"/>
          </a:xfrm>
        </p:spPr>
      </p:pic>
      <p:pic>
        <p:nvPicPr>
          <p:cNvPr id="5" name="Symbol zastępczy zawartości 3" descr="fototapeta-folk-lowicka-biala-150x250cm-male-kwiaty-7353.jpg"/>
          <p:cNvPicPr>
            <a:picLocks noChangeAspect="1"/>
          </p:cNvPicPr>
          <p:nvPr/>
        </p:nvPicPr>
        <p:blipFill>
          <a:blip r:embed="rId2"/>
          <a:srcRect l="38883" t="1833" r="40341" b="2337"/>
          <a:stretch>
            <a:fillRect/>
          </a:stretch>
        </p:blipFill>
        <p:spPr>
          <a:xfrm flipH="1">
            <a:off x="8286808" y="0"/>
            <a:ext cx="1180282" cy="54440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" y="720723"/>
            <a:ext cx="985803" cy="98824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82" y="1944254"/>
            <a:ext cx="986030" cy="93610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82" y="3180112"/>
            <a:ext cx="985405" cy="98540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15" y="4400114"/>
            <a:ext cx="1000599" cy="97214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68" y="684113"/>
            <a:ext cx="976681" cy="97616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68" y="1908249"/>
            <a:ext cx="969222" cy="98540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68" y="3180112"/>
            <a:ext cx="961625" cy="99572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2" descr="C:\Users\User\Desktop\unname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68" y="4403626"/>
            <a:ext cx="1016578" cy="939917"/>
          </a:xfrm>
          <a:prstGeom prst="ellipse">
            <a:avLst/>
          </a:prstGeom>
          <a:ln w="63500" cap="rnd">
            <a:solidFill>
              <a:srgbClr val="CC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2108976" y="771511"/>
            <a:ext cx="1733167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Pani Natalia </a:t>
            </a:r>
            <a:r>
              <a:rPr lang="pl-PL" sz="16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 </a:t>
            </a:r>
            <a:endParaRPr lang="pl-PL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680480" y="-228621"/>
            <a:ext cx="3744416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5400" dirty="0" smtClean="0"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Nasi konsultanci </a:t>
            </a:r>
            <a:endParaRPr lang="pl-PL" sz="5400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180414" y="1057263"/>
            <a:ext cx="364585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entury Gothic" panose="020B0502020202020204" pitchFamily="34" charset="0"/>
              </a:rPr>
              <a:t>Nauczycielka </a:t>
            </a:r>
            <a:r>
              <a:rPr lang="pl-PL" sz="1400" b="1" dirty="0" smtClean="0">
                <a:latin typeface="Century Gothic" panose="020B0502020202020204" pitchFamily="34" charset="0"/>
              </a:rPr>
              <a:t>informatyki</a:t>
            </a:r>
            <a:r>
              <a:rPr lang="pl-PL" sz="1400" dirty="0" smtClean="0">
                <a:latin typeface="Century Gothic" panose="020B0502020202020204" pitchFamily="34" charset="0"/>
              </a:rPr>
              <a:t>,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Nauczyła nas tworzyć strony 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Internetowe i używać zaawansowanych 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funkcji </a:t>
            </a:r>
            <a:r>
              <a:rPr lang="pl-PL" sz="1100" dirty="0" err="1" smtClean="0">
                <a:latin typeface="Century Gothic" panose="020B0502020202020204" pitchFamily="34" charset="0"/>
              </a:rPr>
              <a:t>powerpointa</a:t>
            </a:r>
            <a:r>
              <a:rPr lang="pl-PL" sz="1100" dirty="0" smtClean="0">
                <a:latin typeface="Century Gothic" panose="020B0502020202020204" pitchFamily="34" charset="0"/>
              </a:rPr>
              <a:t>.</a:t>
            </a:r>
            <a:endParaRPr lang="pl-PL" sz="1100" dirty="0">
              <a:latin typeface="Century Gothic" panose="020B0502020202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108976" y="1984494"/>
            <a:ext cx="2284600" cy="335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 Michał </a:t>
            </a:r>
            <a:r>
              <a:rPr lang="pl-PL" sz="16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Gałązka </a:t>
            </a:r>
            <a:endParaRPr lang="pl-PL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180414" y="2271709"/>
            <a:ext cx="335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>
                <a:latin typeface="Century Gothic" panose="020B0502020202020204" pitchFamily="34" charset="0"/>
              </a:rPr>
              <a:t>Realizator materiałów </a:t>
            </a:r>
            <a:endParaRPr lang="pl-PL" sz="1300" b="1" dirty="0" smtClean="0">
              <a:latin typeface="Century Gothic" panose="020B0502020202020204" pitchFamily="34" charset="0"/>
            </a:endParaRPr>
          </a:p>
          <a:p>
            <a:r>
              <a:rPr lang="pl-PL" sz="1300" b="1" dirty="0" smtClean="0">
                <a:latin typeface="Century Gothic" panose="020B0502020202020204" pitchFamily="34" charset="0"/>
              </a:rPr>
              <a:t>Filmowych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Nauczył nas montować film i 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nagrywać do niego dźwięk.</a:t>
            </a:r>
            <a:endParaRPr lang="pl-PL" sz="1100" dirty="0">
              <a:latin typeface="Century Gothic" panose="020B0502020202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020832" y="3344666"/>
            <a:ext cx="2517036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Pani Sylwia </a:t>
            </a:r>
            <a:r>
              <a:rPr lang="pl-PL" sz="1600" b="1" dirty="0" err="1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Brusznicka</a:t>
            </a:r>
            <a:endParaRPr lang="pl-PL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81598" y="3629031"/>
            <a:ext cx="34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entury Gothic" panose="020B0502020202020204" pitchFamily="34" charset="0"/>
              </a:rPr>
              <a:t>Konsultant ds. </a:t>
            </a:r>
            <a:r>
              <a:rPr lang="pl-PL" sz="1400" b="1" dirty="0" smtClean="0">
                <a:latin typeface="Century Gothic" panose="020B0502020202020204" pitchFamily="34" charset="0"/>
              </a:rPr>
              <a:t>księgowości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Kontrolowała dokumentację finansową 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i wskazywała jak poprawnie ją prowadzić</a:t>
            </a:r>
            <a:endParaRPr lang="pl-PL" sz="1100" dirty="0">
              <a:latin typeface="Century Gothic" panose="020B050202020202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2180414" y="4486287"/>
            <a:ext cx="2887329" cy="320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5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 Przemysław Kowalewski </a:t>
            </a:r>
            <a:endParaRPr lang="pl-PL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185012" y="4772039"/>
            <a:ext cx="385305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Century Gothic" panose="020B0502020202020204" pitchFamily="34" charset="0"/>
              </a:rPr>
              <a:t>Rzecznik prasowy powiatu </a:t>
            </a:r>
            <a:endParaRPr lang="pl-PL" sz="1200" b="1" dirty="0" smtClean="0">
              <a:latin typeface="Century Gothic" panose="020B0502020202020204" pitchFamily="34" charset="0"/>
            </a:endParaRPr>
          </a:p>
          <a:p>
            <a:r>
              <a:rPr lang="pl-PL" sz="1200" b="1" dirty="0" smtClean="0">
                <a:latin typeface="Century Gothic" panose="020B0502020202020204" pitchFamily="34" charset="0"/>
              </a:rPr>
              <a:t>gryfickiego  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konsultacje w kwestii skutecznego PR</a:t>
            </a:r>
          </a:p>
          <a:p>
            <a:endParaRPr lang="pl-PL" sz="1400" b="1" dirty="0">
              <a:latin typeface="Century Gothic" panose="020B0502020202020204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5752314" y="756121"/>
            <a:ext cx="2510624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 Arkadiusz </a:t>
            </a:r>
            <a:r>
              <a:rPr lang="pl-PL" sz="1600" b="1" dirty="0" err="1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Malkowski</a:t>
            </a:r>
            <a:endParaRPr lang="pl-PL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904880" y="1116161"/>
            <a:ext cx="335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entury Gothic" panose="020B0502020202020204" pitchFamily="34" charset="0"/>
              </a:rPr>
              <a:t>Konsultant ds. </a:t>
            </a:r>
            <a:r>
              <a:rPr lang="pl-PL" sz="1400" b="1" dirty="0" smtClean="0">
                <a:latin typeface="Century Gothic" panose="020B0502020202020204" pitchFamily="34" charset="0"/>
              </a:rPr>
              <a:t>marketingu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Uczestniczyliśmy w warsztatach </a:t>
            </a:r>
            <a:r>
              <a:rPr lang="pl-PL" sz="1100" dirty="0" err="1" smtClean="0">
                <a:latin typeface="Century Gothic" panose="020B0502020202020204" pitchFamily="34" charset="0"/>
              </a:rPr>
              <a:t>zgłębniających</a:t>
            </a:r>
            <a:r>
              <a:rPr lang="pl-PL" sz="1100" dirty="0" smtClean="0">
                <a:latin typeface="Century Gothic" panose="020B0502020202020204" pitchFamily="34" charset="0"/>
              </a:rPr>
              <a:t> tajniki marketingu.</a:t>
            </a:r>
            <a:endParaRPr lang="pl-PL" sz="1100" dirty="0">
              <a:latin typeface="Century Gothic" panose="020B0502020202020204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5823752" y="1984494"/>
            <a:ext cx="2549096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Pani Honorata </a:t>
            </a:r>
            <a:r>
              <a:rPr lang="pl-PL" sz="16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Kołwzan </a:t>
            </a:r>
            <a:endParaRPr lang="pl-PL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904880" y="2359723"/>
            <a:ext cx="335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Century Gothic" panose="020B0502020202020204" pitchFamily="34" charset="0"/>
              </a:rPr>
              <a:t>Konsultant ds. </a:t>
            </a:r>
            <a:r>
              <a:rPr lang="pl-PL" sz="1400" b="1" dirty="0" smtClean="0">
                <a:latin typeface="Century Gothic" panose="020B0502020202020204" pitchFamily="34" charset="0"/>
              </a:rPr>
              <a:t>produkcji,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Nauczyła nas szyć torby 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i użyczyła maszyny.</a:t>
            </a:r>
            <a:endParaRPr lang="pl-PL" sz="1100" dirty="0">
              <a:latin typeface="Century Gothic" panose="020B0502020202020204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5792411" y="3280638"/>
            <a:ext cx="2388795" cy="335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Pani </a:t>
            </a:r>
            <a:r>
              <a:rPr lang="pl-PL" sz="1600" b="1" dirty="0" err="1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Koletta</a:t>
            </a:r>
            <a:r>
              <a:rPr lang="pl-PL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Szczęsna </a:t>
            </a:r>
            <a:endParaRPr lang="pl-PL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5846831" y="3584982"/>
            <a:ext cx="35488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Century Gothic" panose="020B0502020202020204" pitchFamily="34" charset="0"/>
              </a:rPr>
              <a:t>Konsultant ds. </a:t>
            </a:r>
            <a:r>
              <a:rPr lang="pl-PL" sz="1200" b="1" dirty="0" smtClean="0">
                <a:latin typeface="Century Gothic" panose="020B0502020202020204" pitchFamily="34" charset="0"/>
              </a:rPr>
              <a:t>produkcji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Pokazała nam technikę </a:t>
            </a:r>
          </a:p>
          <a:p>
            <a:r>
              <a:rPr lang="pl-PL" sz="1100" dirty="0" err="1" smtClean="0">
                <a:latin typeface="Century Gothic" panose="020B0502020202020204" pitchFamily="34" charset="0"/>
              </a:rPr>
              <a:t>decupage</a:t>
            </a:r>
            <a:r>
              <a:rPr lang="pl-PL" sz="1100" dirty="0" smtClean="0">
                <a:latin typeface="Century Gothic" panose="020B0502020202020204" pitchFamily="34" charset="0"/>
              </a:rPr>
              <a:t>. </a:t>
            </a:r>
            <a:endParaRPr lang="pl-PL" sz="1100" dirty="0">
              <a:latin typeface="Century Gothic" panose="020B0502020202020204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5752314" y="4211381"/>
            <a:ext cx="2712602" cy="632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100"/>
              </a:spcAft>
            </a:pPr>
            <a:r>
              <a:rPr lang="pl-PL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Państwo Bożena i Marcin</a:t>
            </a:r>
            <a:r>
              <a:rPr lang="pl-PL" sz="16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l-PL" sz="1600" b="1" dirty="0" smtClean="0">
              <a:solidFill>
                <a:srgbClr val="C00000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pl-PL" sz="1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Bublewicz </a:t>
            </a:r>
            <a:endParaRPr lang="pl-PL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5895190" y="4700601"/>
            <a:ext cx="3826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latin typeface="Century Gothic" panose="020B0502020202020204" pitchFamily="34" charset="0"/>
              </a:rPr>
              <a:t>Profesjonalni </a:t>
            </a:r>
            <a:r>
              <a:rPr lang="pl-PL" sz="1100" b="1" dirty="0" smtClean="0">
                <a:latin typeface="Century Gothic" panose="020B0502020202020204" pitchFamily="34" charset="0"/>
              </a:rPr>
              <a:t>fotografowie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Użyczyli profesjonalnego sprzętu </a:t>
            </a:r>
            <a:br>
              <a:rPr lang="pl-PL" sz="1100" dirty="0" smtClean="0">
                <a:latin typeface="Century Gothic" panose="020B0502020202020204" pitchFamily="34" charset="0"/>
              </a:rPr>
            </a:br>
            <a:r>
              <a:rPr lang="pl-PL" sz="1100" dirty="0" smtClean="0">
                <a:latin typeface="Century Gothic" panose="020B0502020202020204" pitchFamily="34" charset="0"/>
              </a:rPr>
              <a:t>fotograficznego oraz pomogli </a:t>
            </a:r>
          </a:p>
          <a:p>
            <a:r>
              <a:rPr lang="pl-PL" sz="1100" dirty="0" smtClean="0">
                <a:latin typeface="Century Gothic" panose="020B0502020202020204" pitchFamily="34" charset="0"/>
              </a:rPr>
              <a:t>zorganizować sesje zdjęciowe.</a:t>
            </a:r>
            <a:endParaRPr lang="pl-PL" sz="11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ototapeta-folk-lowicka-biala-150x250cm-male-kwiaty-73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883" t="1833" r="40341" b="2337"/>
          <a:stretch>
            <a:fillRect/>
          </a:stretch>
        </p:blipFill>
        <p:spPr>
          <a:xfrm>
            <a:off x="-177040" y="0"/>
            <a:ext cx="1180282" cy="5444031"/>
          </a:xfrm>
        </p:spPr>
      </p:pic>
      <p:pic>
        <p:nvPicPr>
          <p:cNvPr id="5" name="Symbol zastępczy zawartości 3" descr="fototapeta-folk-lowicka-biala-150x250cm-male-kwiaty-7353.jpg"/>
          <p:cNvPicPr>
            <a:picLocks noChangeAspect="1"/>
          </p:cNvPicPr>
          <p:nvPr/>
        </p:nvPicPr>
        <p:blipFill>
          <a:blip r:embed="rId2"/>
          <a:srcRect l="38883" t="1833" r="40341" b="2337"/>
          <a:stretch>
            <a:fillRect/>
          </a:stretch>
        </p:blipFill>
        <p:spPr>
          <a:xfrm flipH="1">
            <a:off x="8286808" y="0"/>
            <a:ext cx="1180282" cy="544403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180282" y="3128965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8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7" name="Picture 3" descr="C:\Users\Weronika\Desktop\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526" y="57131"/>
            <a:ext cx="2259334" cy="1500198"/>
          </a:xfrm>
          <a:prstGeom prst="rect">
            <a:avLst/>
          </a:prstGeom>
          <a:noFill/>
        </p:spPr>
      </p:pic>
      <p:pic>
        <p:nvPicPr>
          <p:cNvPr id="1028" name="Picture 4" descr="C:\Users\Weronika\Desktop\Torby 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3473" y="57131"/>
            <a:ext cx="2249171" cy="1500198"/>
          </a:xfrm>
          <a:prstGeom prst="rect">
            <a:avLst/>
          </a:prstGeom>
          <a:noFill/>
        </p:spPr>
      </p:pic>
      <p:pic>
        <p:nvPicPr>
          <p:cNvPr id="1029" name="Picture 5" descr="C:\Users\Weronika\Desktop\image1 (1).JPG"/>
          <p:cNvPicPr>
            <a:picLocks noChangeAspect="1" noChangeArrowheads="1"/>
          </p:cNvPicPr>
          <p:nvPr/>
        </p:nvPicPr>
        <p:blipFill>
          <a:blip r:embed="rId5" cstate="print"/>
          <a:srcRect l="1271" t="2726" r="38104" b="4947"/>
          <a:stretch>
            <a:fillRect/>
          </a:stretch>
        </p:blipFill>
        <p:spPr bwMode="auto">
          <a:xfrm>
            <a:off x="5997946" y="1628767"/>
            <a:ext cx="2254698" cy="1500198"/>
          </a:xfrm>
          <a:prstGeom prst="rect">
            <a:avLst/>
          </a:prstGeom>
          <a:noFill/>
        </p:spPr>
      </p:pic>
      <p:pic>
        <p:nvPicPr>
          <p:cNvPr id="1030" name="Picture 6" descr="C:\Users\Weronika\Desktop\imag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8844" y="1628767"/>
            <a:ext cx="2286016" cy="1500198"/>
          </a:xfrm>
          <a:prstGeom prst="rect">
            <a:avLst/>
          </a:prstGeom>
          <a:noFill/>
        </p:spPr>
      </p:pic>
      <p:pic>
        <p:nvPicPr>
          <p:cNvPr id="1032" name="Picture 8" descr="C:\Users\Weronika\Desktop\image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9174" y="57131"/>
            <a:ext cx="2249173" cy="1500198"/>
          </a:xfrm>
          <a:prstGeom prst="rect">
            <a:avLst/>
          </a:prstGeom>
          <a:noFill/>
        </p:spPr>
      </p:pic>
      <p:pic>
        <p:nvPicPr>
          <p:cNvPr id="13" name="Obraz 12" descr="thumbnail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174" y="1628767"/>
            <a:ext cx="2255936" cy="1500197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037406" y="2486023"/>
            <a:ext cx="7320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dirty="0" smtClean="0">
                <a:latin typeface="Gabriola" panose="04040605051002020D02" pitchFamily="82" charset="0"/>
                <a:ea typeface="Batang" panose="02030600000101010101" pitchFamily="18" charset="-127"/>
              </a:rPr>
              <a:t>Przedmiot działalności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108844" y="3486155"/>
            <a:ext cx="73208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Century Gothic" pitchFamily="34" charset="0"/>
              </a:rPr>
              <a:t>Podstawowym przedmiotem działalności </a:t>
            </a:r>
            <a:r>
              <a:rPr lang="pl-PL" sz="1400" dirty="0" err="1" smtClean="0">
                <a:latin typeface="Century Gothic" pitchFamily="34" charset="0"/>
              </a:rPr>
              <a:t>miniprzedsiębiorstwa</a:t>
            </a:r>
            <a:r>
              <a:rPr lang="pl-PL" sz="1400" dirty="0" smtClean="0">
                <a:latin typeface="Century Gothic" pitchFamily="34" charset="0"/>
              </a:rPr>
              <a:t> </a:t>
            </a:r>
            <a:r>
              <a:rPr lang="pl-PL" sz="1400" dirty="0" err="1" smtClean="0">
                <a:latin typeface="Century Gothic" pitchFamily="34" charset="0"/>
              </a:rPr>
              <a:t>Folkself</a:t>
            </a:r>
            <a:r>
              <a:rPr lang="pl-PL" sz="1400" dirty="0" smtClean="0">
                <a:latin typeface="Century Gothic" pitchFamily="34" charset="0"/>
              </a:rPr>
              <a:t> jest projektowanie, produkcja i sprzedaż asortymentu, który wyglądem i kolorystyką nawiązuje do motywów ludowych występujących w Polsce. Oryginalność naszych produktów polega głównie na połączeniu trzech cech: wygody, tradycji  i nowoczesności. Jednym z najbardziej wyjątkowych produktów jest wyprodukowany przez </a:t>
            </a:r>
            <a:r>
              <a:rPr lang="pl-PL" sz="1400" dirty="0" err="1" smtClean="0">
                <a:latin typeface="Century Gothic" pitchFamily="34" charset="0"/>
              </a:rPr>
              <a:t>Folkself</a:t>
            </a:r>
            <a:r>
              <a:rPr lang="pl-PL" sz="1400" dirty="0" smtClean="0">
                <a:latin typeface="Century Gothic" pitchFamily="34" charset="0"/>
              </a:rPr>
              <a:t> dwunastostronicowy kalendarz tematyczny. Kartka na każdy miesiąc jest ilustracją do przysłowia ludowego. Wszystkie nasze produkty mają w sobie jakąś historię, ukrytą pasję, coś, co często jest nazywane „duszą”. </a:t>
            </a:r>
            <a:endParaRPr lang="pl-PL" sz="1400" dirty="0">
              <a:latin typeface="Century Gothic" pitchFamily="34" charset="0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6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6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6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6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6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6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ototapeta-folk-lowicka-biala-150x250cm-male-kwiaty-73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883" t="1833" r="40341" b="2337"/>
          <a:stretch>
            <a:fillRect/>
          </a:stretch>
        </p:blipFill>
        <p:spPr>
          <a:xfrm>
            <a:off x="-105602" y="0"/>
            <a:ext cx="1180282" cy="5444031"/>
          </a:xfrm>
        </p:spPr>
      </p:pic>
      <p:pic>
        <p:nvPicPr>
          <p:cNvPr id="5" name="Symbol zastępczy zawartości 3" descr="fototapeta-folk-lowicka-biala-150x250cm-male-kwiaty-7353.jpg"/>
          <p:cNvPicPr>
            <a:picLocks noChangeAspect="1"/>
          </p:cNvPicPr>
          <p:nvPr/>
        </p:nvPicPr>
        <p:blipFill>
          <a:blip r:embed="rId2"/>
          <a:srcRect l="38883" t="1833" r="40341" b="2337"/>
          <a:stretch>
            <a:fillRect/>
          </a:stretch>
        </p:blipFill>
        <p:spPr>
          <a:xfrm flipH="1">
            <a:off x="8286808" y="0"/>
            <a:ext cx="1180282" cy="544403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08844" y="128569"/>
            <a:ext cx="7177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dirty="0" smtClean="0">
                <a:latin typeface="Century Gothic" pitchFamily="34" charset="0"/>
              </a:rPr>
              <a:t>Kilkoro wspólników </a:t>
            </a:r>
            <a:r>
              <a:rPr lang="pl-PL" sz="1800" dirty="0" err="1" smtClean="0">
                <a:latin typeface="Century Gothic" pitchFamily="34" charset="0"/>
              </a:rPr>
              <a:t>miniprzedsiębiorstwa</a:t>
            </a:r>
            <a:r>
              <a:rPr lang="pl-PL" sz="1800" dirty="0" smtClean="0">
                <a:latin typeface="Century Gothic" pitchFamily="34" charset="0"/>
              </a:rPr>
              <a:t> aktywnie angażuje się </a:t>
            </a:r>
          </a:p>
          <a:p>
            <a:pPr algn="just"/>
            <a:r>
              <a:rPr lang="pl-PL" sz="1800" dirty="0" smtClean="0">
                <a:latin typeface="Century Gothic" pitchFamily="34" charset="0"/>
              </a:rPr>
              <a:t>w Zespole Tańca Ludowego. Połączenie tego hobby                             z biznesem dało początek naszej firmie. W ten sposób powstały produkty, które są inspirowane pięknymi strojami ludowymi.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146118" y="1414453"/>
            <a:ext cx="717796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800" dirty="0" smtClean="0">
              <a:latin typeface="Century Gothic" pitchFamily="34" charset="0"/>
            </a:endParaRPr>
          </a:p>
          <a:p>
            <a:pPr algn="just"/>
            <a:r>
              <a:rPr lang="pl-PL" sz="1800" dirty="0" smtClean="0">
                <a:latin typeface="Century Gothic" pitchFamily="34" charset="0"/>
              </a:rPr>
              <a:t>Na początku naszej działalności opracowaliśmy strategię sprzedaży, którą realizowaliśmy poprzez:</a:t>
            </a:r>
          </a:p>
          <a:p>
            <a:pPr algn="just"/>
            <a:endParaRPr lang="pl-PL" sz="18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146118" y="2200271"/>
            <a:ext cx="717796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8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1800" b="1" dirty="0" err="1" smtClean="0">
                <a:latin typeface="Century Gothic" pitchFamily="34" charset="0"/>
              </a:rPr>
              <a:t>www.folkself.pl</a:t>
            </a:r>
            <a:r>
              <a:rPr lang="pl-PL" sz="1800" b="1" dirty="0" smtClean="0">
                <a:latin typeface="Century Gothic" pitchFamily="34" charset="0"/>
              </a:rPr>
              <a:t> </a:t>
            </a:r>
            <a:r>
              <a:rPr lang="pl-PL" sz="1800" dirty="0" smtClean="0">
                <a:latin typeface="Century Gothic" pitchFamily="34" charset="0"/>
              </a:rPr>
              <a:t>wykorzystanie możliwości, jakie daje nam technika – sklep internetowy</a:t>
            </a:r>
          </a:p>
          <a:p>
            <a:pPr algn="just"/>
            <a:endParaRPr lang="pl-PL" sz="18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146118" y="2986089"/>
            <a:ext cx="717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8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1800" b="1" dirty="0" smtClean="0">
                <a:latin typeface="Century Gothic" pitchFamily="34" charset="0"/>
              </a:rPr>
              <a:t>sprzedaż stacjonarną</a:t>
            </a:r>
            <a:r>
              <a:rPr lang="pl-PL" sz="1800" dirty="0" smtClean="0">
                <a:latin typeface="Century Gothic" pitchFamily="34" charset="0"/>
              </a:rPr>
              <a:t>, co umożliwia sieć galerii handlowych Hosso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108844" y="3700469"/>
            <a:ext cx="717796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800" dirty="0" smtClean="0"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1800" b="1" dirty="0" smtClean="0">
                <a:latin typeface="Century Gothic" pitchFamily="34" charset="0"/>
              </a:rPr>
              <a:t>współpracę z projektem Erasmus+, </a:t>
            </a:r>
            <a:r>
              <a:rPr lang="pl-PL" sz="1800" dirty="0" smtClean="0">
                <a:latin typeface="Century Gothic" pitchFamily="34" charset="0"/>
              </a:rPr>
              <a:t>który jest realizowany            w naszym liceum, promujemy polską kulturę również za granicą. Wykonaliśmy wiele zamówień dla kolegów, którzy wyjeżdżali do Włoch, Hiszpanii, Turcji, Rumunii i Niemiec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ototapeta-folk-lowicka-biala-150x250cm-male-kwiaty-73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883" t="1833" r="40341" b="2337"/>
          <a:stretch>
            <a:fillRect/>
          </a:stretch>
        </p:blipFill>
        <p:spPr>
          <a:xfrm>
            <a:off x="-105602" y="0"/>
            <a:ext cx="1180282" cy="5444031"/>
          </a:xfrm>
        </p:spPr>
      </p:pic>
      <p:pic>
        <p:nvPicPr>
          <p:cNvPr id="5" name="Symbol zastępczy zawartości 3" descr="fototapeta-folk-lowicka-biala-150x250cm-male-kwiaty-7353.jpg"/>
          <p:cNvPicPr>
            <a:picLocks noChangeAspect="1"/>
          </p:cNvPicPr>
          <p:nvPr/>
        </p:nvPicPr>
        <p:blipFill>
          <a:blip r:embed="rId2"/>
          <a:srcRect l="38883" t="1833" r="40341" b="2337"/>
          <a:stretch>
            <a:fillRect/>
          </a:stretch>
        </p:blipFill>
        <p:spPr>
          <a:xfrm flipH="1">
            <a:off x="8286808" y="0"/>
            <a:ext cx="1180282" cy="544403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180282" y="200007"/>
            <a:ext cx="70009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1800" dirty="0" smtClean="0">
                <a:latin typeface="Century Gothic" pitchFamily="34" charset="0"/>
              </a:rPr>
              <a:t> </a:t>
            </a:r>
            <a:r>
              <a:rPr lang="pl-PL" sz="1800" b="1" dirty="0" smtClean="0">
                <a:latin typeface="Century Gothic" pitchFamily="34" charset="0"/>
              </a:rPr>
              <a:t>media </a:t>
            </a:r>
            <a:r>
              <a:rPr lang="pl-PL" sz="1800" b="1" dirty="0" err="1" smtClean="0">
                <a:latin typeface="Century Gothic" pitchFamily="34" charset="0"/>
              </a:rPr>
              <a:t>społecznościowe</a:t>
            </a:r>
            <a:r>
              <a:rPr lang="pl-PL" sz="1800" b="1" dirty="0" smtClean="0">
                <a:latin typeface="Century Gothic" pitchFamily="34" charset="0"/>
              </a:rPr>
              <a:t> </a:t>
            </a:r>
            <a:r>
              <a:rPr lang="pl-PL" sz="1800" dirty="0" smtClean="0">
                <a:latin typeface="Century Gothic" pitchFamily="34" charset="0"/>
              </a:rPr>
              <a:t>–  nasze produkty przykuły uwagę Polaków mieszkających za granicą co zaowocowało sprzedażą do Francji, Holandii, Norwegii i Maroka. </a:t>
            </a:r>
            <a:endParaRPr lang="pl-PL" sz="2000" dirty="0" smtClean="0"/>
          </a:p>
          <a:p>
            <a:endParaRPr lang="pl-PL" sz="2000" dirty="0" smtClean="0"/>
          </a:p>
        </p:txBody>
      </p:sp>
      <p:sp>
        <p:nvSpPr>
          <p:cNvPr id="7" name="Prostokąt 6"/>
          <p:cNvSpPr/>
          <p:nvPr/>
        </p:nvSpPr>
        <p:spPr>
          <a:xfrm>
            <a:off x="1180282" y="985825"/>
            <a:ext cx="70009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8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1800" dirty="0" smtClean="0">
                <a:latin typeface="Century Gothic" pitchFamily="34" charset="0"/>
              </a:rPr>
              <a:t> </a:t>
            </a:r>
            <a:r>
              <a:rPr lang="pl-PL" sz="1800" b="1" dirty="0" smtClean="0">
                <a:latin typeface="Century Gothic" pitchFamily="34" charset="0"/>
              </a:rPr>
              <a:t>współpracę ze starostwem powiatowym </a:t>
            </a:r>
            <a:r>
              <a:rPr lang="pl-PL" sz="1800" dirty="0" smtClean="0">
                <a:latin typeface="Century Gothic" pitchFamily="34" charset="0"/>
              </a:rPr>
              <a:t>- w ostatnim miesiącu działalności udało nam się nawiązać współpracę z działem marketingu starostwa powiatowego. Sprzedaliśmy bardzo dużą ilość produktów, jako gadżety promocyjne, które będą użyte podczas gryfickich dożynek.</a:t>
            </a:r>
            <a:endParaRPr lang="pl-PL" sz="2000" dirty="0" smtClean="0"/>
          </a:p>
          <a:p>
            <a:endParaRPr lang="pl-PL" sz="2000" dirty="0" smtClean="0"/>
          </a:p>
        </p:txBody>
      </p:sp>
      <p:sp>
        <p:nvSpPr>
          <p:cNvPr id="8" name="Prostokąt 7"/>
          <p:cNvSpPr/>
          <p:nvPr/>
        </p:nvSpPr>
        <p:spPr>
          <a:xfrm>
            <a:off x="1180282" y="2771775"/>
            <a:ext cx="70009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800" dirty="0" smtClean="0">
              <a:latin typeface="Century Gothic" pitchFamily="34" charset="0"/>
            </a:endParaRPr>
          </a:p>
          <a:p>
            <a:pPr algn="ctr"/>
            <a:r>
              <a:rPr lang="pl-PL" sz="1800" dirty="0" err="1" smtClean="0">
                <a:latin typeface="Century Gothic" pitchFamily="34" charset="0"/>
              </a:rPr>
              <a:t>Miniprzedsiębiorstwo</a:t>
            </a:r>
            <a:r>
              <a:rPr lang="pl-PL" sz="1800" dirty="0" smtClean="0">
                <a:latin typeface="Century Gothic" pitchFamily="34" charset="0"/>
              </a:rPr>
              <a:t> </a:t>
            </a:r>
            <a:r>
              <a:rPr lang="pl-PL" sz="1800" dirty="0" err="1" smtClean="0">
                <a:latin typeface="Century Gothic" pitchFamily="34" charset="0"/>
              </a:rPr>
              <a:t>Folkself</a:t>
            </a:r>
            <a:r>
              <a:rPr lang="pl-PL" sz="1800" dirty="0" smtClean="0">
                <a:latin typeface="Century Gothic" pitchFamily="34" charset="0"/>
              </a:rPr>
              <a:t> z powodzeniem zrealizowało zaplanowane działania i założenia zawarte w naszym biznesplanie. W zasadzie udało nam się osiągnąć więcej niż początkowo zakładaliśmy. Wszystko to dzięki ciężkiej pracy, ambicjom i dobrej organizacji. Jesteśmy bardzo usatysfakcjonowani, ponieważ znaleźliśmy niszę w rynku, która stwarza ogromne możliwości rozwoju. </a:t>
            </a:r>
          </a:p>
          <a:p>
            <a:endParaRPr lang="pl-PL" sz="2000" dirty="0" smtClean="0"/>
          </a:p>
          <a:p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5000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ototapeta-folk-lowicka-biala-150x250cm-male-kwiaty-73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38883" t="1833" r="40341" b="2337"/>
          <a:stretch>
            <a:fillRect/>
          </a:stretch>
        </p:blipFill>
        <p:spPr>
          <a:xfrm>
            <a:off x="-105602" y="0"/>
            <a:ext cx="1180282" cy="5444031"/>
          </a:xfrm>
        </p:spPr>
      </p:pic>
      <p:pic>
        <p:nvPicPr>
          <p:cNvPr id="5" name="Symbol zastępczy zawartości 3" descr="fototapeta-folk-lowicka-biala-150x250cm-male-kwiaty-7353.jpg"/>
          <p:cNvPicPr>
            <a:picLocks noChangeAspect="1"/>
          </p:cNvPicPr>
          <p:nvPr/>
        </p:nvPicPr>
        <p:blipFill>
          <a:blip r:embed="rId2"/>
          <a:srcRect l="38883" t="1833" r="40341" b="2337"/>
          <a:stretch>
            <a:fillRect/>
          </a:stretch>
        </p:blipFill>
        <p:spPr>
          <a:xfrm flipH="1">
            <a:off x="8286808" y="0"/>
            <a:ext cx="1180282" cy="544403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745466" y="-251991"/>
            <a:ext cx="3826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latin typeface="Gabriola" panose="04040605051002020D02" pitchFamily="82" charset="0"/>
                <a:ea typeface="Cambria Math" panose="02040503050406030204" pitchFamily="18" charset="0"/>
              </a:rPr>
              <a:t>F i n a n s e</a:t>
            </a:r>
            <a:endParaRPr lang="pl-PL" sz="8000" dirty="0">
              <a:latin typeface="Gabriola" panose="04040605051002020D02" pitchFamily="82" charset="0"/>
              <a:ea typeface="Cambria Math" panose="02040503050406030204" pitchFamily="18" charset="0"/>
            </a:endParaRPr>
          </a:p>
        </p:txBody>
      </p:sp>
      <p:pic>
        <p:nvPicPr>
          <p:cNvPr id="7" name="Picture 2" descr="C:\Users\User\Desktop\calcul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36" y="1837451"/>
            <a:ext cx="3474260" cy="35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foot-print-308596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6724">
            <a:off x="5085834" y="2251572"/>
            <a:ext cx="2028087" cy="343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ole tekstowe 21"/>
          <p:cNvSpPr txBox="1"/>
          <p:nvPr/>
        </p:nvSpPr>
        <p:spPr>
          <a:xfrm>
            <a:off x="1680348" y="2115562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atin typeface="Cambria" panose="02040503050406030204" pitchFamily="18" charset="0"/>
              </a:rPr>
              <a:t>9034,55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680348" y="2115562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atin typeface="Cambria" panose="02040503050406030204" pitchFamily="18" charset="0"/>
              </a:rPr>
              <a:t>5347,78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653678" y="2128833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atin typeface="Cambria" panose="02040503050406030204" pitchFamily="18" charset="0"/>
              </a:rPr>
              <a:t>3686,77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680348" y="2115562"/>
            <a:ext cx="1741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>
                <a:latin typeface="Cambria" panose="02040503050406030204" pitchFamily="18" charset="0"/>
              </a:rPr>
              <a:t>2935,38</a:t>
            </a:r>
            <a:endParaRPr lang="pl-PL" sz="3200" b="1" dirty="0">
              <a:latin typeface="Cambria" panose="02040503050406030204" pitchFamily="18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1489535" y="1272040"/>
            <a:ext cx="225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Przychody</a:t>
            </a:r>
            <a:endParaRPr lang="pl-PL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512392" y="1260177"/>
            <a:ext cx="150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Koszty</a:t>
            </a:r>
            <a:endParaRPr lang="pl-PL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1489535" y="1283984"/>
            <a:ext cx="1696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Dochód</a:t>
            </a:r>
          </a:p>
          <a:p>
            <a:endParaRPr lang="pl-PL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1512392" y="1260177"/>
            <a:ext cx="1085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Zysk</a:t>
            </a:r>
          </a:p>
          <a:p>
            <a:endParaRPr lang="pl-PL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 rot="20978031">
            <a:off x="3447796" y="1676201"/>
            <a:ext cx="5389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Stopa zwrotu na kapitale własnym</a:t>
            </a:r>
            <a:endParaRPr lang="pl-PL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 rot="20553458">
            <a:off x="4889300" y="3574714"/>
            <a:ext cx="193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611,53%</a:t>
            </a:r>
            <a:endParaRPr lang="pl-PL" sz="36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1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01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1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802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302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802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803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303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803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804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304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2" grpId="0"/>
      <p:bldP spid="22" grpId="1"/>
      <p:bldP spid="23" grpId="0"/>
      <p:bldP spid="23" grpId="1"/>
      <p:bldP spid="24" grpId="0"/>
      <p:bldP spid="24" grpId="1"/>
      <p:bldP spid="27" grpId="0"/>
      <p:bldP spid="28" grpId="0"/>
      <p:bldP spid="28" grpId="2"/>
      <p:bldP spid="28" grpId="3"/>
      <p:bldP spid="29" grpId="0"/>
      <p:bldP spid="29" grpId="1"/>
      <p:bldP spid="30" grpId="0"/>
      <p:bldP spid="30" grpId="1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635</Words>
  <Application>Microsoft Office PowerPoint</Application>
  <PresentationFormat>Niestandardowy</PresentationFormat>
  <Paragraphs>85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Weronika</dc:creator>
  <cp:lastModifiedBy>fmp</cp:lastModifiedBy>
  <cp:revision>87</cp:revision>
  <dcterms:created xsi:type="dcterms:W3CDTF">2017-05-28T19:26:13Z</dcterms:created>
  <dcterms:modified xsi:type="dcterms:W3CDTF">2017-05-31T17:47:40Z</dcterms:modified>
</cp:coreProperties>
</file>